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338" r:id="rId3"/>
    <p:sldId id="405" r:id="rId4"/>
    <p:sldId id="348" r:id="rId5"/>
    <p:sldId id="523" r:id="rId6"/>
    <p:sldId id="536" r:id="rId7"/>
    <p:sldId id="504" r:id="rId8"/>
    <p:sldId id="505" r:id="rId9"/>
    <p:sldId id="507" r:id="rId10"/>
    <p:sldId id="409" r:id="rId11"/>
    <p:sldId id="537" r:id="rId12"/>
    <p:sldId id="509" r:id="rId13"/>
    <p:sldId id="508" r:id="rId14"/>
    <p:sldId id="511" r:id="rId15"/>
    <p:sldId id="512" r:id="rId16"/>
    <p:sldId id="520" r:id="rId17"/>
    <p:sldId id="518" r:id="rId18"/>
    <p:sldId id="514" r:id="rId19"/>
    <p:sldId id="534" r:id="rId20"/>
    <p:sldId id="516" r:id="rId21"/>
    <p:sldId id="515" r:id="rId22"/>
    <p:sldId id="521" r:id="rId23"/>
    <p:sldId id="522" r:id="rId24"/>
    <p:sldId id="527" r:id="rId25"/>
    <p:sldId id="529" r:id="rId26"/>
    <p:sldId id="528" r:id="rId27"/>
    <p:sldId id="525" r:id="rId28"/>
    <p:sldId id="530" r:id="rId29"/>
    <p:sldId id="533" r:id="rId30"/>
    <p:sldId id="532" r:id="rId31"/>
    <p:sldId id="538" r:id="rId32"/>
    <p:sldId id="27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CC"/>
    <a:srgbClr val="3853A3"/>
    <a:srgbClr val="5B9BD5"/>
    <a:srgbClr val="B5B5B9"/>
    <a:srgbClr val="426FBE"/>
    <a:srgbClr val="D8D8D8"/>
    <a:srgbClr val="FDF4D9"/>
    <a:srgbClr val="F2F2F2"/>
    <a:srgbClr val="5B9AD4"/>
    <a:srgbClr val="68A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 autoAdjust="0"/>
    <p:restoredTop sz="83425" autoAdjust="0"/>
  </p:normalViewPr>
  <p:slideViewPr>
    <p:cSldViewPr snapToGrid="0">
      <p:cViewPr varScale="1">
        <p:scale>
          <a:sx n="105" d="100"/>
          <a:sy n="105" d="100"/>
        </p:scale>
        <p:origin x="1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stsinghuaeducn-my.sharepoint.com/personal/xmh19_mails_tsinghua_edu_cn/Documents/GPUCachePaper/ppt/Book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stsinghuaeducn-my.sharepoint.com/personal/xmh19_mails_tsinghua_edu_cn/Documents/GPUCachePaper/ppt/Book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stsinghuaeducn-my.sharepoint.com/personal/xmh19_mails_tsinghua_edu_cn/Documents/GPUCachePaper/ppt/Book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xieminhui/Nutstore%20Files/&#35770;&#25991;/cheapG-paper/slides/Frugal-slides&#29992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xieminhui/Nutstore%20Files/&#35770;&#25991;/cheapG-paper/slides/Frugal-slides&#29992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xieminhui\Nutstore%20Files\&#35770;&#25991;\cheapG-paper\slides\Frugal-slides&#2999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xieminhui\Nutstore%20Files\&#35770;&#25991;\cheapG-paper\slides\Frugal-slides&#2999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xieminhui\Nutstore%20Files\&#35770;&#25991;\cheapG-paper\slides\Frugal-slides&#2999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stsinghuaeducn-my.sharepoint.com/personal/xmh19_mails_tsinghua_edu_cn/Documents/GPUCachePaper/ppt/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stsinghuaeducn-my.sharepoint.com/personal/xmh19_mails_tsinghua_edu_cn/Documents/GPUCachePaper/ppt/Boo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stsinghuaeducn-my.sharepoint.com/personal/xmh19_mails_tsinghua_edu_cn/Documents/GPUCachePaper/ppt/Book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Training Throughput</a:t>
            </a:r>
            <a:endParaRPr lang="zh-CN" sz="2400" dirty="0"/>
          </a:p>
        </c:rich>
      </c:tx>
      <c:layout>
        <c:manualLayout>
          <c:xMode val="edge"/>
          <c:yMode val="edge"/>
          <c:x val="0.39096841291062712"/>
          <c:y val="1.9367328841231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7596443682220003"/>
          <c:y val="0.17122319931497607"/>
          <c:w val="0.80380024247621229"/>
          <c:h val="0.598240267218305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RTX 3090 (Commodity GPU)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03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1024</c:v>
                </c:pt>
                <c:pt idx="4">
                  <c:v>1536</c:v>
                </c:pt>
                <c:pt idx="5">
                  <c:v>2048</c:v>
                </c:pt>
                <c:pt idx="6">
                  <c:v>4096</c:v>
                </c:pt>
                <c:pt idx="7">
                  <c:v>6144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9507.5391814602899</c:v>
                </c:pt>
                <c:pt idx="1">
                  <c:v>18284.734746352799</c:v>
                </c:pt>
                <c:pt idx="2">
                  <c:v>22783.401935699101</c:v>
                </c:pt>
                <c:pt idx="3">
                  <c:v>46963.859842230697</c:v>
                </c:pt>
                <c:pt idx="4">
                  <c:v>66736.183524504697</c:v>
                </c:pt>
                <c:pt idx="5">
                  <c:v>88951.626038329894</c:v>
                </c:pt>
                <c:pt idx="6">
                  <c:v>176380.665303046</c:v>
                </c:pt>
                <c:pt idx="7">
                  <c:v>205972.325821131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90-6C43-AF7B-C1C7011070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A30 (Datacenter GPU)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5397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1024</c:v>
                </c:pt>
                <c:pt idx="4">
                  <c:v>1536</c:v>
                </c:pt>
                <c:pt idx="5">
                  <c:v>2048</c:v>
                </c:pt>
                <c:pt idx="6">
                  <c:v>4096</c:v>
                </c:pt>
                <c:pt idx="7">
                  <c:v>6144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10126.181717495299</c:v>
                </c:pt>
                <c:pt idx="1">
                  <c:v>18617.166336381601</c:v>
                </c:pt>
                <c:pt idx="2">
                  <c:v>34140.1613656064</c:v>
                </c:pt>
                <c:pt idx="3">
                  <c:v>71558.350803633803</c:v>
                </c:pt>
                <c:pt idx="4">
                  <c:v>102990.478744803</c:v>
                </c:pt>
                <c:pt idx="5">
                  <c:v>141268.17154977599</c:v>
                </c:pt>
                <c:pt idx="6">
                  <c:v>247455.06721039099</c:v>
                </c:pt>
                <c:pt idx="7">
                  <c:v>366554.30599886598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90-6C43-AF7B-C1C701107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838111"/>
        <c:axId val="1642815215"/>
      </c:lineChart>
      <c:catAx>
        <c:axId val="1682838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</a:t>
                </a:r>
                <a:r>
                  <a:rPr lang="zh-CN"/>
                  <a:t> </a:t>
                </a:r>
                <a:r>
                  <a:rPr lang="en-US"/>
                  <a:t>Size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48293338277491854"/>
              <c:y val="0.913782345281856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2815215"/>
        <c:crosses val="autoZero"/>
        <c:auto val="1"/>
        <c:lblAlgn val="ctr"/>
        <c:lblOffset val="100"/>
        <c:noMultiLvlLbl val="0"/>
      </c:catAx>
      <c:valAx>
        <c:axId val="164281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4.0575006513910117E-4"/>
              <c:y val="0.274221497791255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8283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82236681929914"/>
          <c:y val="0.2004088527882622"/>
          <c:w val="0.49039857932694753"/>
          <c:h val="0.28967144419527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dirty="0">
                <a:solidFill>
                  <a:srgbClr val="C00000"/>
                </a:solidFill>
              </a:rPr>
              <a:t>(b)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Freebase</a:t>
            </a:r>
            <a:endParaRPr lang="zh-CN" altLang="en-US" sz="2000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PyTorch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224328</c:v>
                </c:pt>
                <c:pt idx="1">
                  <c:v>334308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E-6448-BCD2-B3FD7C944C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45110</c:v>
                </c:pt>
                <c:pt idx="1">
                  <c:v>57222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E-6448-BCD2-B3FD7C944C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Frugal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307153.5</c:v>
                </c:pt>
                <c:pt idx="1">
                  <c:v>409983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E-6448-BCD2-B3FD7C944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24143"/>
        <c:axId val="174804463"/>
      </c:barChart>
      <c:catAx>
        <c:axId val="17432414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804463"/>
        <c:crosses val="autoZero"/>
        <c:auto val="1"/>
        <c:lblAlgn val="ctr"/>
        <c:lblOffset val="100"/>
        <c:noMultiLvlLbl val="0"/>
      </c:catAx>
      <c:valAx>
        <c:axId val="17480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32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dirty="0">
                <a:solidFill>
                  <a:srgbClr val="C00000"/>
                </a:solidFill>
              </a:rPr>
              <a:t>(c)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 err="1">
                <a:solidFill>
                  <a:srgbClr val="C00000"/>
                </a:solidFill>
              </a:rPr>
              <a:t>WikiKG</a:t>
            </a:r>
            <a:endParaRPr lang="zh-CN" altLang="en-US" sz="2000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PyTorch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233440</c:v>
                </c:pt>
                <c:pt idx="1">
                  <c:v>233258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2-5C40-BEBB-9F35C4532E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56248</c:v>
                </c:pt>
                <c:pt idx="1">
                  <c:v>63068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2-5C40-BEBB-9F35C4532E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Frugal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351978</c:v>
                </c:pt>
                <c:pt idx="1">
                  <c:v>327725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2-5C40-BEBB-9F35C4532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24143"/>
        <c:axId val="174804463"/>
      </c:barChart>
      <c:catAx>
        <c:axId val="17432414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804463"/>
        <c:crosses val="autoZero"/>
        <c:auto val="1"/>
        <c:lblAlgn val="ctr"/>
        <c:lblOffset val="100"/>
        <c:noMultiLvlLbl val="0"/>
      </c:catAx>
      <c:valAx>
        <c:axId val="17480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32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 dirty="0">
                <a:solidFill>
                  <a:srgbClr val="C00000"/>
                </a:solidFill>
              </a:rPr>
              <a:t>(a) </a:t>
            </a:r>
            <a:r>
              <a:rPr lang="en-US" altLang="zh-CN" sz="2400" dirty="0" err="1">
                <a:solidFill>
                  <a:srgbClr val="C00000"/>
                </a:solidFill>
              </a:rPr>
              <a:t>Avazu</a:t>
            </a:r>
            <a:endParaRPr lang="zh-CN" altLang="en-US" sz="2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2015905873492484"/>
          <c:y val="3.6061537936893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Sheet1!$M$2:$R$2</c:f>
              <c:numCache>
                <c:formatCode>General</c:formatCode>
                <c:ptCount val="6"/>
                <c:pt idx="0">
                  <c:v>45266.791150342302</c:v>
                </c:pt>
                <c:pt idx="1">
                  <c:v>85024.524261216604</c:v>
                </c:pt>
                <c:pt idx="2">
                  <c:v>155699.956452668</c:v>
                </c:pt>
                <c:pt idx="3">
                  <c:v>278739.87798597303</c:v>
                </c:pt>
                <c:pt idx="4">
                  <c:v>391697.24251261499</c:v>
                </c:pt>
                <c:pt idx="5">
                  <c:v>448447.97149552498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F-BA41-9DBB-679DE85AB357}"/>
            </c:ext>
          </c:extLst>
        </c:ser>
        <c:ser>
          <c:idx val="1"/>
          <c:order val="1"/>
          <c:tx>
            <c:strRef>
              <c:f>Sheet1!$L$3</c:f>
              <c:strCache>
                <c:ptCount val="1"/>
                <c:pt idx="0">
                  <c:v>Fleche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7D3C47-6B14-994B-A81E-0A67F2689941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E6F-BA41-9DBB-679DE85AB3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B6F7F7-0DB7-2B4A-8CCB-90D4ACD7AFB2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E6F-BA41-9DBB-679DE85AB3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69F6CC4-DCA8-BE48-9C30-E3FD5DA872F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E6F-BA41-9DBB-679DE85AB3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865D060-4F5E-5D48-9FFA-F730EDFCA8BD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E6F-BA41-9DBB-679DE85AB3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41EC065-C5A7-FF4C-AAC2-60D1E16F155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E6F-BA41-9DBB-679DE85AB35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D04A372-7A2C-5340-AA46-9EBA8ECB2BA2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E6F-BA41-9DBB-679DE85AB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Sheet1!$M$3:$R$3</c:f>
              <c:numCache>
                <c:formatCode>General</c:formatCode>
                <c:ptCount val="6"/>
                <c:pt idx="0">
                  <c:v>96077.919192465095</c:v>
                </c:pt>
                <c:pt idx="1">
                  <c:v>179791.44192736401</c:v>
                </c:pt>
                <c:pt idx="2">
                  <c:v>308464.95307958801</c:v>
                </c:pt>
                <c:pt idx="3">
                  <c:v>453058.05337236199</c:v>
                </c:pt>
                <c:pt idx="4">
                  <c:v>517023.66039624001</c:v>
                </c:pt>
                <c:pt idx="5">
                  <c:v>523728.10532663099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Sheet1!$M$6:$R$6</c15:f>
                <c15:dlblRangeCache>
                  <c:ptCount val="6"/>
                  <c:pt idx="0">
                    <c:v>2.12x</c:v>
                  </c:pt>
                  <c:pt idx="1">
                    <c:v>2.11x</c:v>
                  </c:pt>
                  <c:pt idx="2">
                    <c:v>1.98x</c:v>
                  </c:pt>
                  <c:pt idx="3">
                    <c:v>1.63x</c:v>
                  </c:pt>
                  <c:pt idx="4">
                    <c:v>1.32x</c:v>
                  </c:pt>
                  <c:pt idx="5">
                    <c:v>1.17x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E6F-BA41-9DBB-679DE85AB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594576"/>
        <c:axId val="250507072"/>
      </c:barChart>
      <c:catAx>
        <c:axId val="25059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07072"/>
        <c:crosses val="autoZero"/>
        <c:auto val="1"/>
        <c:lblAlgn val="ctr"/>
        <c:lblOffset val="100"/>
        <c:noMultiLvlLbl val="0"/>
      </c:catAx>
      <c:valAx>
        <c:axId val="2505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9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>
                <a:solidFill>
                  <a:srgbClr val="C00000"/>
                </a:solidFill>
              </a:rPr>
              <a:t>(b) </a:t>
            </a:r>
            <a:r>
              <a:rPr lang="en-US" altLang="zh-CN" sz="2400">
                <a:solidFill>
                  <a:srgbClr val="C00000"/>
                </a:solidFill>
              </a:rPr>
              <a:t>Criteo-Kaggle</a:t>
            </a:r>
            <a:endParaRPr lang="zh-CN" altLang="en-US" sz="240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5903546047187331"/>
          <c:y val="3.287701941101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Sheet1!$M$8:$R$8</c:f>
              <c:numCache>
                <c:formatCode>General</c:formatCode>
                <c:ptCount val="6"/>
                <c:pt idx="0">
                  <c:v>39001.845274804502</c:v>
                </c:pt>
                <c:pt idx="1">
                  <c:v>73190.786652287701</c:v>
                </c:pt>
                <c:pt idx="2">
                  <c:v>127569.325955573</c:v>
                </c:pt>
                <c:pt idx="3">
                  <c:v>198394.70782116801</c:v>
                </c:pt>
                <c:pt idx="4">
                  <c:v>266718.27387434599</c:v>
                </c:pt>
                <c:pt idx="5">
                  <c:v>309387.29079912702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9-E141-B617-802F4B545280}"/>
            </c:ext>
          </c:extLst>
        </c:ser>
        <c:ser>
          <c:idx val="1"/>
          <c:order val="1"/>
          <c:tx>
            <c:strRef>
              <c:f>Sheet1!$L$9</c:f>
              <c:strCache>
                <c:ptCount val="1"/>
                <c:pt idx="0">
                  <c:v>Fleche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E17EE6-6A57-7E49-BD49-FAA2578051C1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099-E141-B617-802F4B5452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B34B0DE-3F8C-D34A-B8A1-47493B6E008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099-E141-B617-802F4B5452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9950818-FB9F-6D4C-9DF1-92E4559D9CD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099-E141-B617-802F4B5452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6C19B6-8D5D-7140-BCE7-42071F82C55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099-E141-B617-802F4B5452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5BE7C7B-9901-C542-BFC8-0047A6AF5044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099-E141-B617-802F4B5452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FD28D5A-86A2-7743-8208-ACD3075B7AB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099-E141-B617-802F4B545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Sheet1!$M$9:$R$9</c:f>
              <c:numCache>
                <c:formatCode>General</c:formatCode>
                <c:ptCount val="6"/>
                <c:pt idx="0">
                  <c:v>92020.923257425602</c:v>
                </c:pt>
                <c:pt idx="1">
                  <c:v>172388.715003744</c:v>
                </c:pt>
                <c:pt idx="2">
                  <c:v>278660.08041955699</c:v>
                </c:pt>
                <c:pt idx="3">
                  <c:v>403531.53141792398</c:v>
                </c:pt>
                <c:pt idx="4">
                  <c:v>433440.98811000201</c:v>
                </c:pt>
                <c:pt idx="5">
                  <c:v>447126.62198020302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Sheet1!$M$12:$R$12</c15:f>
                <c15:dlblRangeCache>
                  <c:ptCount val="6"/>
                  <c:pt idx="0">
                    <c:v>2.36x</c:v>
                  </c:pt>
                  <c:pt idx="1">
                    <c:v>2.36x</c:v>
                  </c:pt>
                  <c:pt idx="2">
                    <c:v>2.18x</c:v>
                  </c:pt>
                  <c:pt idx="3">
                    <c:v>2.03x</c:v>
                  </c:pt>
                  <c:pt idx="4">
                    <c:v>1.63x</c:v>
                  </c:pt>
                  <c:pt idx="5">
                    <c:v>1.45x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F099-E141-B617-802F4B5452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594576"/>
        <c:axId val="250507072"/>
      </c:barChart>
      <c:catAx>
        <c:axId val="25059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07072"/>
        <c:crosses val="autoZero"/>
        <c:auto val="1"/>
        <c:lblAlgn val="ctr"/>
        <c:lblOffset val="100"/>
        <c:noMultiLvlLbl val="0"/>
      </c:catAx>
      <c:valAx>
        <c:axId val="2505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9457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>
                <a:solidFill>
                  <a:srgbClr val="C00000"/>
                </a:solidFill>
              </a:rPr>
              <a:t>(c) </a:t>
            </a:r>
            <a:r>
              <a:rPr lang="en-US" altLang="zh-CN" sz="2400">
                <a:solidFill>
                  <a:srgbClr val="C00000"/>
                </a:solidFill>
              </a:rPr>
              <a:t>Criteo-TB</a:t>
            </a:r>
            <a:endParaRPr lang="zh-CN" altLang="en-US" sz="240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7282082254441329"/>
          <c:y val="4.0947420634920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Sheet1!$L$15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Sheet1!$M$15:$R$15</c:f>
              <c:numCache>
                <c:formatCode>General</c:formatCode>
                <c:ptCount val="6"/>
                <c:pt idx="0">
                  <c:v>32748.834857859802</c:v>
                </c:pt>
                <c:pt idx="1">
                  <c:v>57033.322609880401</c:v>
                </c:pt>
                <c:pt idx="2">
                  <c:v>87613.743858481801</c:v>
                </c:pt>
                <c:pt idx="3">
                  <c:v>99361.9102327242</c:v>
                </c:pt>
                <c:pt idx="4">
                  <c:v>126186.355065236</c:v>
                </c:pt>
                <c:pt idx="5">
                  <c:v>138145.5937188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C-864B-9D75-AB8DA2E6BCFE}"/>
            </c:ext>
          </c:extLst>
        </c:ser>
        <c:ser>
          <c:idx val="1"/>
          <c:order val="1"/>
          <c:tx>
            <c:strRef>
              <c:f>Sheet1!$L$16</c:f>
              <c:strCache>
                <c:ptCount val="1"/>
                <c:pt idx="0">
                  <c:v>Fleche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38923E-B7BF-974E-9324-6D9B090F8A57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66C-864B-9D75-AB8DA2E6BC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2F0DDC-1978-4144-A098-A94B850AEFB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66C-864B-9D75-AB8DA2E6BC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EDBAF6-016E-7D4E-A627-781D29124FAE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66C-864B-9D75-AB8DA2E6BC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55703D9-D872-3C43-B888-226401F47D77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66C-864B-9D75-AB8DA2E6BC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C690E1C-9B84-7F46-B8F3-766F7355460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66C-864B-9D75-AB8DA2E6BC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9D1C4E8-4F5B-3B46-B0D5-2D1A90F5D68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66C-864B-9D75-AB8DA2E6B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Sheet1!$M$16:$R$16</c:f>
              <c:numCache>
                <c:formatCode>General</c:formatCode>
                <c:ptCount val="6"/>
                <c:pt idx="0">
                  <c:v>72353.991905397095</c:v>
                </c:pt>
                <c:pt idx="1">
                  <c:v>122886.685035665</c:v>
                </c:pt>
                <c:pt idx="2">
                  <c:v>161494.83658110301</c:v>
                </c:pt>
                <c:pt idx="3">
                  <c:v>160740.51144365699</c:v>
                </c:pt>
                <c:pt idx="4">
                  <c:v>168082.206643613</c:v>
                </c:pt>
                <c:pt idx="5">
                  <c:v>174531.53664706301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Sheet1!$M$19:$R$19</c15:f>
                <c15:dlblRangeCache>
                  <c:ptCount val="6"/>
                  <c:pt idx="0">
                    <c:v>2.21x</c:v>
                  </c:pt>
                  <c:pt idx="1">
                    <c:v>2.15x</c:v>
                  </c:pt>
                  <c:pt idx="2">
                    <c:v>1.84x</c:v>
                  </c:pt>
                  <c:pt idx="3">
                    <c:v>1.62x</c:v>
                  </c:pt>
                  <c:pt idx="4">
                    <c:v>1.33x</c:v>
                  </c:pt>
                  <c:pt idx="5">
                    <c:v>1.26x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66C-864B-9D75-AB8DA2E6BC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594576"/>
        <c:axId val="250507072"/>
      </c:barChart>
      <c:catAx>
        <c:axId val="25059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07072"/>
        <c:crosses val="autoZero"/>
        <c:auto val="1"/>
        <c:lblAlgn val="ctr"/>
        <c:lblOffset val="100"/>
        <c:noMultiLvlLbl val="0"/>
      </c:catAx>
      <c:valAx>
        <c:axId val="2505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94576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dirty="0">
                <a:solidFill>
                  <a:srgbClr val="C00000"/>
                </a:solidFill>
              </a:rPr>
              <a:t>(a)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 err="1">
                <a:solidFill>
                  <a:srgbClr val="C00000"/>
                </a:solidFill>
              </a:rPr>
              <a:t>Avazu</a:t>
            </a:r>
            <a:endParaRPr lang="zh-CN" altLang="en-US" sz="2000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PyTorch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104141</c:v>
                </c:pt>
                <c:pt idx="1">
                  <c:v>103344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4-E145-A597-38FF86B896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63620</c:v>
                </c:pt>
                <c:pt idx="1">
                  <c:v>64480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4-E145-A597-38FF86B896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Frugal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555051</c:v>
                </c:pt>
                <c:pt idx="1">
                  <c:v>574232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74-E145-A597-38FF86B89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24143"/>
        <c:axId val="174804463"/>
      </c:barChart>
      <c:catAx>
        <c:axId val="17432414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804463"/>
        <c:crosses val="autoZero"/>
        <c:auto val="1"/>
        <c:lblAlgn val="ctr"/>
        <c:lblOffset val="100"/>
        <c:noMultiLvlLbl val="0"/>
      </c:catAx>
      <c:valAx>
        <c:axId val="17480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32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dirty="0">
                <a:solidFill>
                  <a:srgbClr val="C00000"/>
                </a:solidFill>
              </a:rPr>
              <a:t>(b)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Criteo</a:t>
            </a:r>
            <a:endParaRPr lang="zh-CN" altLang="en-US" sz="20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4982392300985232"/>
          <c:y val="2.9214517659974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PyTorch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81529</c:v>
                </c:pt>
                <c:pt idx="1">
                  <c:v>81897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E-6448-BCD2-B3FD7C944C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60288</c:v>
                </c:pt>
                <c:pt idx="1">
                  <c:v>67889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E-6448-BCD2-B3FD7C944C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Frugal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486489</c:v>
                </c:pt>
                <c:pt idx="1">
                  <c:v>435837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E-6448-BCD2-B3FD7C944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24143"/>
        <c:axId val="174804463"/>
      </c:barChart>
      <c:catAx>
        <c:axId val="17432414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804463"/>
        <c:crosses val="autoZero"/>
        <c:auto val="1"/>
        <c:lblAlgn val="ctr"/>
        <c:lblOffset val="100"/>
        <c:noMultiLvlLbl val="0"/>
      </c:catAx>
      <c:valAx>
        <c:axId val="17480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32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dirty="0">
                <a:solidFill>
                  <a:srgbClr val="C00000"/>
                </a:solidFill>
              </a:rPr>
              <a:t>(c)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 err="1">
                <a:solidFill>
                  <a:srgbClr val="C00000"/>
                </a:solidFill>
              </a:rPr>
              <a:t>CriteoTB</a:t>
            </a:r>
            <a:endParaRPr lang="zh-CN" altLang="en-US" sz="2000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PyTorch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59589</c:v>
                </c:pt>
                <c:pt idx="1">
                  <c:v>61032.5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2-5C40-BEBB-9F35C4532E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29942.5</c:v>
                </c:pt>
                <c:pt idx="1">
                  <c:v>29425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2-5C40-BEBB-9F35C4532E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Frugal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307097.5</c:v>
                </c:pt>
                <c:pt idx="1">
                  <c:v>322559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2-5C40-BEBB-9F35C4532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24143"/>
        <c:axId val="174804463"/>
      </c:barChart>
      <c:catAx>
        <c:axId val="17432414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804463"/>
        <c:crosses val="autoZero"/>
        <c:auto val="1"/>
        <c:lblAlgn val="ctr"/>
        <c:lblOffset val="100"/>
        <c:noMultiLvlLbl val="0"/>
      </c:catAx>
      <c:valAx>
        <c:axId val="17480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32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1115571424274"/>
          <c:y val="0.21026905111437341"/>
          <c:w val="0.81205609010508262"/>
          <c:h val="0.59058187641799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'Priority-based Proactively Flus'!$R$21</c:f>
              <c:strCache>
                <c:ptCount val="1"/>
                <c:pt idx="0">
                  <c:v>Frugal-Sync (write-through cache)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'Priority-based Proactively Flus'!$Q$22:$Q$26</c:f>
              <c:numCache>
                <c:formatCode>General</c:formatCode>
                <c:ptCount val="5"/>
                <c:pt idx="0">
                  <c:v>128</c:v>
                </c:pt>
                <c:pt idx="1">
                  <c:v>512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</c:numCache>
            </c:numRef>
          </c:cat>
          <c:val>
            <c:numRef>
              <c:f>'Priority-based Proactively Flus'!$R$22:$R$26</c:f>
              <c:numCache>
                <c:formatCode>General</c:formatCode>
                <c:ptCount val="5"/>
                <c:pt idx="0">
                  <c:v>34</c:v>
                </c:pt>
                <c:pt idx="1">
                  <c:v>36.408999999999999</c:v>
                </c:pt>
                <c:pt idx="2">
                  <c:v>37.863999999999997</c:v>
                </c:pt>
                <c:pt idx="3">
                  <c:v>38.064</c:v>
                </c:pt>
                <c:pt idx="4">
                  <c:v>39.764000000000003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3-7545-B101-9F06A69E1638}"/>
            </c:ext>
          </c:extLst>
        </c:ser>
        <c:ser>
          <c:idx val="1"/>
          <c:order val="1"/>
          <c:tx>
            <c:strRef>
              <c:f>'Priority-based Proactively Flus'!$S$21</c:f>
              <c:strCache>
                <c:ptCount val="1"/>
                <c:pt idx="0">
                  <c:v>Priority-based Proactively Flushing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'Priority-based Proactively Flus'!$Q$22:$Q$26</c:f>
              <c:numCache>
                <c:formatCode>General</c:formatCode>
                <c:ptCount val="5"/>
                <c:pt idx="0">
                  <c:v>128</c:v>
                </c:pt>
                <c:pt idx="1">
                  <c:v>512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</c:numCache>
            </c:numRef>
          </c:cat>
          <c:val>
            <c:numRef>
              <c:f>'Priority-based Proactively Flus'!$S$22:$S$26</c:f>
              <c:numCache>
                <c:formatCode>General</c:formatCode>
                <c:ptCount val="5"/>
                <c:pt idx="0">
                  <c:v>1.081</c:v>
                </c:pt>
                <c:pt idx="1">
                  <c:v>1.0629359999999899</c:v>
                </c:pt>
                <c:pt idx="2">
                  <c:v>1.109</c:v>
                </c:pt>
                <c:pt idx="3">
                  <c:v>1.5237560000000001</c:v>
                </c:pt>
                <c:pt idx="4">
                  <c:v>1.692218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33-7545-B101-9F06A69E1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286688"/>
        <c:axId val="1537297776"/>
      </c:barChart>
      <c:catAx>
        <c:axId val="1537286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r>
                  <a:rPr lang="en-US"/>
                  <a:t>batch</a:t>
                </a:r>
                <a:r>
                  <a:rPr lang="zh-CN"/>
                  <a:t> </a:t>
                </a:r>
                <a:r>
                  <a:rPr lang="en-US"/>
                  <a:t>size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panose="020B0502020104020203" pitchFamily="34" charset="-79"/>
                  <a:ea typeface="+mn-ea"/>
                  <a:cs typeface="Gill Sans" panose="020B0502020104020203" pitchFamily="34" charset="-79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zh-CN"/>
          </a:p>
        </c:txPr>
        <c:crossAx val="1537297776"/>
        <c:crosses val="autoZero"/>
        <c:auto val="1"/>
        <c:lblAlgn val="ctr"/>
        <c:lblOffset val="100"/>
        <c:noMultiLvlLbl val="0"/>
      </c:catAx>
      <c:valAx>
        <c:axId val="153729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r>
                  <a:rPr lang="en-US"/>
                  <a:t>Stall </a:t>
                </a:r>
                <a:r>
                  <a:rPr lang="zh-CN"/>
                  <a:t> </a:t>
                </a:r>
                <a:r>
                  <a:rPr lang="en-US"/>
                  <a:t>time</a:t>
                </a:r>
                <a:r>
                  <a:rPr lang="zh-CN"/>
                  <a:t> </a:t>
                </a:r>
                <a:r>
                  <a:rPr lang="en-US"/>
                  <a:t>(ms) 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8962495110892208E-2"/>
              <c:y val="0.21608259551652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panose="020B0502020104020203" pitchFamily="34" charset="-79"/>
                  <a:ea typeface="+mn-ea"/>
                  <a:cs typeface="Gill Sans" panose="020B0502020104020203" pitchFamily="34" charset="-79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zh-CN"/>
          </a:p>
        </c:txPr>
        <c:crossAx val="153728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85213848791983"/>
          <c:y val="3.0669691712264784E-2"/>
          <c:w val="0.73532518510463996"/>
          <c:h val="0.19399866542105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panose="020B0502020104020203" pitchFamily="34" charset="-79"/>
              <a:ea typeface="+mn-ea"/>
              <a:cs typeface="Gill Sans" panose="020B0502020104020203" pitchFamily="34" charset="-79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Gill Sans" panose="020B0502020104020203" pitchFamily="34" charset="-79"/>
          <a:cs typeface="Gill Sans" panose="020B0502020104020203" pitchFamily="34" charset="-79"/>
        </a:defRPr>
      </a:pPr>
      <a:endParaRPr lang="zh-C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9116143576899"/>
          <c:y val="0.20009950617923231"/>
          <c:w val="0.74777604005473575"/>
          <c:h val="0.600751207593431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'Priority-based Proactively Flus'!$R$30</c:f>
              <c:strCache>
                <c:ptCount val="1"/>
                <c:pt idx="0">
                  <c:v>Frugal-Sync (write-through cache)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'Priority-based Proactively Flus'!$Q$31:$Q$35</c:f>
              <c:numCache>
                <c:formatCode>General</c:formatCode>
                <c:ptCount val="5"/>
                <c:pt idx="0">
                  <c:v>128</c:v>
                </c:pt>
                <c:pt idx="1">
                  <c:v>512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</c:numCache>
            </c:numRef>
          </c:cat>
          <c:val>
            <c:numRef>
              <c:f>'Priority-based Proactively Flus'!$R$31:$R$35</c:f>
              <c:numCache>
                <c:formatCode>General</c:formatCode>
                <c:ptCount val="5"/>
                <c:pt idx="0">
                  <c:v>16318</c:v>
                </c:pt>
                <c:pt idx="1">
                  <c:v>71416</c:v>
                </c:pt>
                <c:pt idx="2">
                  <c:v>137477</c:v>
                </c:pt>
                <c:pt idx="3">
                  <c:v>204902</c:v>
                </c:pt>
                <c:pt idx="4">
                  <c:v>256975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5-8F49-B859-F04A53D0315E}"/>
            </c:ext>
          </c:extLst>
        </c:ser>
        <c:ser>
          <c:idx val="2"/>
          <c:order val="1"/>
          <c:tx>
            <c:strRef>
              <c:f>'Priority-based Proactively Flus'!$S$30</c:f>
              <c:strCache>
                <c:ptCount val="1"/>
                <c:pt idx="0">
                  <c:v>Priority-based Proactively Flushing</c:v>
                </c:pt>
              </c:strCache>
            </c:strRef>
          </c:tx>
          <c:spPr>
            <a:solidFill>
              <a:srgbClr val="E87032"/>
            </a:solidFill>
            <a:ln>
              <a:noFill/>
            </a:ln>
            <a:effectLst/>
          </c:spPr>
          <c:invertIfNegative val="0"/>
          <c:cat>
            <c:numRef>
              <c:f>'Priority-based Proactively Flus'!$Q$31:$Q$35</c:f>
              <c:numCache>
                <c:formatCode>General</c:formatCode>
                <c:ptCount val="5"/>
                <c:pt idx="0">
                  <c:v>128</c:v>
                </c:pt>
                <c:pt idx="1">
                  <c:v>512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</c:numCache>
            </c:numRef>
          </c:cat>
          <c:val>
            <c:numRef>
              <c:f>'Priority-based Proactively Flus'!$S$31:$S$35</c:f>
              <c:numCache>
                <c:formatCode>General</c:formatCode>
                <c:ptCount val="5"/>
                <c:pt idx="0">
                  <c:v>75238</c:v>
                </c:pt>
                <c:pt idx="1">
                  <c:v>281918</c:v>
                </c:pt>
                <c:pt idx="2">
                  <c:v>540690</c:v>
                </c:pt>
                <c:pt idx="3">
                  <c:v>799739</c:v>
                </c:pt>
                <c:pt idx="4">
                  <c:v>1000671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45-8F49-B859-F04A53D03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286688"/>
        <c:axId val="1537297776"/>
      </c:barChart>
      <c:catAx>
        <c:axId val="1537286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r>
                  <a:rPr lang="en-US"/>
                  <a:t>batch</a:t>
                </a:r>
                <a:r>
                  <a:rPr lang="zh-CN"/>
                  <a:t> </a:t>
                </a:r>
                <a:r>
                  <a:rPr lang="en-US"/>
                  <a:t>size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panose="020B0502020104020203" pitchFamily="34" charset="-79"/>
                  <a:ea typeface="+mn-ea"/>
                  <a:cs typeface="Gill Sans" panose="020B0502020104020203" pitchFamily="34" charset="-79"/>
                </a:defRPr>
              </a:pPr>
              <a:endParaRPr lang="zh-CN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zh-CN"/>
          </a:p>
        </c:txPr>
        <c:crossAx val="1537297776"/>
        <c:crosses val="autoZero"/>
        <c:auto val="1"/>
        <c:lblAlgn val="ctr"/>
        <c:lblOffset val="100"/>
        <c:noMultiLvlLbl val="0"/>
      </c:catAx>
      <c:valAx>
        <c:axId val="153729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r>
                  <a:rPr lang="en-US" altLang="zh-CN"/>
                  <a:t>Throughput</a:t>
                </a:r>
                <a:r>
                  <a:rPr lang="zh-CN" altLang="en-US"/>
                  <a:t> </a:t>
                </a:r>
                <a:r>
                  <a:rPr lang="en-US" altLang="zh-CN"/>
                  <a:t>(item/s)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2.0973221702869617E-2"/>
              <c:y val="0.14489626454123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panose="020B0502020104020203" pitchFamily="34" charset="-79"/>
                  <a:ea typeface="+mn-ea"/>
                  <a:cs typeface="Gill Sans" panose="020B0502020104020203" pitchFamily="34" charset="-79"/>
                </a:defRPr>
              </a:pPr>
              <a:endParaRPr lang="zh-CN" altLang="en-US"/>
            </a:p>
          </c:txPr>
        </c:title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zh-CN"/>
          </a:p>
        </c:txPr>
        <c:crossAx val="153728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78467056763627"/>
          <c:y val="6.7796592073510725E-3"/>
          <c:w val="0.77115711217810856"/>
          <c:h val="0.18969753377885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panose="020B0502020104020203" pitchFamily="34" charset="-79"/>
              <a:ea typeface="+mn-ea"/>
              <a:cs typeface="Gill Sans" panose="020B0502020104020203" pitchFamily="34" charset="-79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Gill Sans" panose="020B0502020104020203" pitchFamily="34" charset="-79"/>
          <a:cs typeface="Gill Sans" panose="020B0502020104020203" pitchFamily="34" charset="-79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3573618563166"/>
          <c:y val="4.3696525113847952E-2"/>
          <c:w val="0.87439612222144802"/>
          <c:h val="0.546534984409000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Sheet1!$G$27</c:f>
              <c:strCache>
                <c:ptCount val="1"/>
                <c:pt idx="0">
                  <c:v>Collective Communication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Sheet1!$E$28:$F$51</c:f>
              <c:multiLvlStrCache>
                <c:ptCount val="23"/>
                <c:lvl>
                  <c:pt idx="1">
                    <c:v>A30</c:v>
                  </c:pt>
                  <c:pt idx="2">
                    <c:v>RTX3090</c:v>
                  </c:pt>
                  <c:pt idx="5">
                    <c:v>A30</c:v>
                  </c:pt>
                  <c:pt idx="6">
                    <c:v>RTX3090</c:v>
                  </c:pt>
                  <c:pt idx="9">
                    <c:v>A30</c:v>
                  </c:pt>
                  <c:pt idx="10">
                    <c:v>RTX3090</c:v>
                  </c:pt>
                  <c:pt idx="13">
                    <c:v>A30</c:v>
                  </c:pt>
                  <c:pt idx="14">
                    <c:v>RTX3090</c:v>
                  </c:pt>
                  <c:pt idx="17">
                    <c:v>A30</c:v>
                  </c:pt>
                  <c:pt idx="18">
                    <c:v>RTX3090</c:v>
                  </c:pt>
                  <c:pt idx="21">
                    <c:v>A30</c:v>
                  </c:pt>
                  <c:pt idx="22">
                    <c:v>RTX3090</c:v>
                  </c:pt>
                </c:lvl>
                <c:lvl>
                  <c:pt idx="0">
                    <c:v>128</c:v>
                  </c:pt>
                  <c:pt idx="4">
                    <c:v>256</c:v>
                  </c:pt>
                  <c:pt idx="8">
                    <c:v>512</c:v>
                  </c:pt>
                  <c:pt idx="12">
                    <c:v>1024</c:v>
                  </c:pt>
                  <c:pt idx="16">
                    <c:v>2048</c:v>
                  </c:pt>
                  <c:pt idx="20">
                    <c:v>4096</c:v>
                  </c:pt>
                </c:lvl>
              </c:multiLvlStrCache>
            </c:multiLvlStrRef>
          </c:cat>
          <c:val>
            <c:numRef>
              <c:f>Sheet1!$G$28:$G$51</c:f>
              <c:numCache>
                <c:formatCode>General</c:formatCode>
                <c:ptCount val="24"/>
                <c:pt idx="1">
                  <c:v>34.350999999999999</c:v>
                </c:pt>
                <c:pt idx="2">
                  <c:v>37.945999999999998</c:v>
                </c:pt>
                <c:pt idx="5">
                  <c:v>34.545000000000002</c:v>
                </c:pt>
                <c:pt idx="6">
                  <c:v>36.991999999999997</c:v>
                </c:pt>
                <c:pt idx="9">
                  <c:v>35.628</c:v>
                </c:pt>
                <c:pt idx="10">
                  <c:v>43.999000000000002</c:v>
                </c:pt>
                <c:pt idx="13">
                  <c:v>31.327079000000001</c:v>
                </c:pt>
                <c:pt idx="14">
                  <c:v>44.055</c:v>
                </c:pt>
                <c:pt idx="17">
                  <c:v>30.488</c:v>
                </c:pt>
                <c:pt idx="18">
                  <c:v>45.649000000000001</c:v>
                </c:pt>
                <c:pt idx="21">
                  <c:v>29.452000000000002</c:v>
                </c:pt>
                <c:pt idx="22">
                  <c:v>40.441000000000003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4-7346-9C26-3E4AF23B0CE9}"/>
            </c:ext>
          </c:extLst>
        </c:ser>
        <c:ser>
          <c:idx val="1"/>
          <c:order val="1"/>
          <c:tx>
            <c:strRef>
              <c:f>Sheet1!$H$27</c:f>
              <c:strCache>
                <c:ptCount val="1"/>
                <c:pt idx="0">
                  <c:v>DRAM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Sheet1!$E$28:$F$51</c:f>
              <c:multiLvlStrCache>
                <c:ptCount val="23"/>
                <c:lvl>
                  <c:pt idx="1">
                    <c:v>A30</c:v>
                  </c:pt>
                  <c:pt idx="2">
                    <c:v>RTX3090</c:v>
                  </c:pt>
                  <c:pt idx="5">
                    <c:v>A30</c:v>
                  </c:pt>
                  <c:pt idx="6">
                    <c:v>RTX3090</c:v>
                  </c:pt>
                  <c:pt idx="9">
                    <c:v>A30</c:v>
                  </c:pt>
                  <c:pt idx="10">
                    <c:v>RTX3090</c:v>
                  </c:pt>
                  <c:pt idx="13">
                    <c:v>A30</c:v>
                  </c:pt>
                  <c:pt idx="14">
                    <c:v>RTX3090</c:v>
                  </c:pt>
                  <c:pt idx="17">
                    <c:v>A30</c:v>
                  </c:pt>
                  <c:pt idx="18">
                    <c:v>RTX3090</c:v>
                  </c:pt>
                  <c:pt idx="21">
                    <c:v>A30</c:v>
                  </c:pt>
                  <c:pt idx="22">
                    <c:v>RTX3090</c:v>
                  </c:pt>
                </c:lvl>
                <c:lvl>
                  <c:pt idx="0">
                    <c:v>128</c:v>
                  </c:pt>
                  <c:pt idx="4">
                    <c:v>256</c:v>
                  </c:pt>
                  <c:pt idx="8">
                    <c:v>512</c:v>
                  </c:pt>
                  <c:pt idx="12">
                    <c:v>1024</c:v>
                  </c:pt>
                  <c:pt idx="16">
                    <c:v>2048</c:v>
                  </c:pt>
                  <c:pt idx="20">
                    <c:v>4096</c:v>
                  </c:pt>
                </c:lvl>
              </c:multiLvlStrCache>
            </c:multiLvlStrRef>
          </c:cat>
          <c:val>
            <c:numRef>
              <c:f>Sheet1!$H$28:$H$51</c:f>
              <c:numCache>
                <c:formatCode>General</c:formatCode>
                <c:ptCount val="24"/>
                <c:pt idx="1">
                  <c:v>10.959</c:v>
                </c:pt>
                <c:pt idx="2">
                  <c:v>10.714</c:v>
                </c:pt>
                <c:pt idx="5">
                  <c:v>13.673</c:v>
                </c:pt>
                <c:pt idx="6">
                  <c:v>12.494999999999999</c:v>
                </c:pt>
                <c:pt idx="9">
                  <c:v>17.805</c:v>
                </c:pt>
                <c:pt idx="10">
                  <c:v>37.39</c:v>
                </c:pt>
                <c:pt idx="13">
                  <c:v>22.597999999999999</c:v>
                </c:pt>
                <c:pt idx="14">
                  <c:v>36.302</c:v>
                </c:pt>
                <c:pt idx="17">
                  <c:v>24.253</c:v>
                </c:pt>
                <c:pt idx="18">
                  <c:v>36.651000000000003</c:v>
                </c:pt>
                <c:pt idx="21">
                  <c:v>27.02</c:v>
                </c:pt>
                <c:pt idx="22">
                  <c:v>43.201999999999998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4-7346-9C26-3E4AF23B0CE9}"/>
            </c:ext>
          </c:extLst>
        </c:ser>
        <c:ser>
          <c:idx val="2"/>
          <c:order val="2"/>
          <c:tx>
            <c:strRef>
              <c:f>Sheet1!$I$27</c:f>
              <c:strCache>
                <c:ptCount val="1"/>
                <c:pt idx="0">
                  <c:v>Other Ops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Sheet1!$E$28:$F$51</c:f>
              <c:multiLvlStrCache>
                <c:ptCount val="23"/>
                <c:lvl>
                  <c:pt idx="1">
                    <c:v>A30</c:v>
                  </c:pt>
                  <c:pt idx="2">
                    <c:v>RTX3090</c:v>
                  </c:pt>
                  <c:pt idx="5">
                    <c:v>A30</c:v>
                  </c:pt>
                  <c:pt idx="6">
                    <c:v>RTX3090</c:v>
                  </c:pt>
                  <c:pt idx="9">
                    <c:v>A30</c:v>
                  </c:pt>
                  <c:pt idx="10">
                    <c:v>RTX3090</c:v>
                  </c:pt>
                  <c:pt idx="13">
                    <c:v>A30</c:v>
                  </c:pt>
                  <c:pt idx="14">
                    <c:v>RTX3090</c:v>
                  </c:pt>
                  <c:pt idx="17">
                    <c:v>A30</c:v>
                  </c:pt>
                  <c:pt idx="18">
                    <c:v>RTX3090</c:v>
                  </c:pt>
                  <c:pt idx="21">
                    <c:v>A30</c:v>
                  </c:pt>
                  <c:pt idx="22">
                    <c:v>RTX3090</c:v>
                  </c:pt>
                </c:lvl>
                <c:lvl>
                  <c:pt idx="0">
                    <c:v>128</c:v>
                  </c:pt>
                  <c:pt idx="4">
                    <c:v>256</c:v>
                  </c:pt>
                  <c:pt idx="8">
                    <c:v>512</c:v>
                  </c:pt>
                  <c:pt idx="12">
                    <c:v>1024</c:v>
                  </c:pt>
                  <c:pt idx="16">
                    <c:v>2048</c:v>
                  </c:pt>
                  <c:pt idx="20">
                    <c:v>4096</c:v>
                  </c:pt>
                </c:lvl>
              </c:multiLvlStrCache>
            </c:multiLvlStrRef>
          </c:cat>
          <c:val>
            <c:numRef>
              <c:f>Sheet1!$I$28:$I$51</c:f>
              <c:numCache>
                <c:formatCode>General</c:formatCode>
                <c:ptCount val="24"/>
                <c:pt idx="1">
                  <c:v>3.16825</c:v>
                </c:pt>
                <c:pt idx="2">
                  <c:v>2.67408</c:v>
                </c:pt>
                <c:pt idx="5">
                  <c:v>3.4071699999999998</c:v>
                </c:pt>
                <c:pt idx="6">
                  <c:v>2.4237359999999999</c:v>
                </c:pt>
                <c:pt idx="9">
                  <c:v>2.1715170000000001</c:v>
                </c:pt>
                <c:pt idx="10">
                  <c:v>2.6019950000000001</c:v>
                </c:pt>
                <c:pt idx="13">
                  <c:v>2.4088609999999901</c:v>
                </c:pt>
                <c:pt idx="14">
                  <c:v>2.9319679999999999</c:v>
                </c:pt>
                <c:pt idx="17">
                  <c:v>2.919225</c:v>
                </c:pt>
                <c:pt idx="18">
                  <c:v>3.7885369999999998</c:v>
                </c:pt>
                <c:pt idx="21">
                  <c:v>5.0066379999999997</c:v>
                </c:pt>
                <c:pt idx="22">
                  <c:v>5.2984580000000001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94-7346-9C26-3E4AF23B0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73188832"/>
        <c:axId val="1473177248"/>
      </c:barChart>
      <c:catAx>
        <c:axId val="147318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r>
                  <a:rPr lang="en-US" altLang="zh-CN" dirty="0"/>
                  <a:t>Batch Size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panose="020B0502020104020203" pitchFamily="34" charset="-79"/>
                  <a:ea typeface="+mn-ea"/>
                  <a:cs typeface="Gill Sans" panose="020B0502020104020203" pitchFamily="34" charset="-79"/>
                </a:defRPr>
              </a:pPr>
              <a:endParaRPr lang="zh-CN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zh-CN"/>
          </a:p>
        </c:txPr>
        <c:crossAx val="1473177248"/>
        <c:crosses val="autoZero"/>
        <c:auto val="1"/>
        <c:lblAlgn val="ctr"/>
        <c:lblOffset val="100"/>
        <c:noMultiLvlLbl val="0"/>
      </c:catAx>
      <c:valAx>
        <c:axId val="147317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r>
                  <a:rPr lang="en-US" altLang="zh-CN" dirty="0"/>
                  <a:t>Latency 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ms</a:t>
                </a:r>
                <a:r>
                  <a:rPr lang="en-US" altLang="zh-CN" dirty="0"/>
                  <a:t>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panose="020B0502020104020203" pitchFamily="34" charset="-79"/>
                  <a:ea typeface="+mn-ea"/>
                  <a:cs typeface="Gill Sans" panose="020B0502020104020203" pitchFamily="34" charset="-79"/>
                </a:defRPr>
              </a:pPr>
              <a:endParaRPr lang="zh-CN" altLang="en-US"/>
            </a:p>
          </c:txPr>
        </c:title>
        <c:numFmt formatCode="0&quot;ms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zh-CN"/>
          </a:p>
        </c:txPr>
        <c:crossAx val="1473188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94725106264371"/>
          <c:y val="5.2825223770105657E-2"/>
          <c:w val="0.2670789492021462"/>
          <c:h val="0.20643403548915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panose="020B0502020104020203" pitchFamily="34" charset="-79"/>
              <a:ea typeface="+mn-ea"/>
              <a:cs typeface="Gill Sans" panose="020B0502020104020203" pitchFamily="34" charset="-79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 i="0">
          <a:latin typeface="Gill Sans" panose="020B0502020104020203" pitchFamily="34" charset="-79"/>
          <a:cs typeface="Gill Sans" panose="020B0502020104020203" pitchFamily="34" charset="-79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47198404185978"/>
          <c:y val="4.3696525113847952E-2"/>
          <c:w val="0.82835990718651986"/>
          <c:h val="0.546534984409000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Sheet1!$G$27</c:f>
              <c:strCache>
                <c:ptCount val="1"/>
                <c:pt idx="0">
                  <c:v>Collective Communication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Sheet1!$E$28:$F$51</c:f>
              <c:multiLvlStrCache>
                <c:ptCount val="23"/>
                <c:lvl>
                  <c:pt idx="1">
                    <c:v>A30</c:v>
                  </c:pt>
                  <c:pt idx="2">
                    <c:v>RTX3090</c:v>
                  </c:pt>
                  <c:pt idx="5">
                    <c:v>A30</c:v>
                  </c:pt>
                  <c:pt idx="6">
                    <c:v>RTX3090</c:v>
                  </c:pt>
                  <c:pt idx="9">
                    <c:v>A30</c:v>
                  </c:pt>
                  <c:pt idx="10">
                    <c:v>RTX3090</c:v>
                  </c:pt>
                  <c:pt idx="13">
                    <c:v>A30</c:v>
                  </c:pt>
                  <c:pt idx="14">
                    <c:v>RTX3090</c:v>
                  </c:pt>
                  <c:pt idx="17">
                    <c:v>A30</c:v>
                  </c:pt>
                  <c:pt idx="18">
                    <c:v>RTX3090</c:v>
                  </c:pt>
                  <c:pt idx="21">
                    <c:v>A30</c:v>
                  </c:pt>
                  <c:pt idx="22">
                    <c:v>RTX3090</c:v>
                  </c:pt>
                </c:lvl>
                <c:lvl>
                  <c:pt idx="0">
                    <c:v>128</c:v>
                  </c:pt>
                  <c:pt idx="4">
                    <c:v>256</c:v>
                  </c:pt>
                  <c:pt idx="8">
                    <c:v>512</c:v>
                  </c:pt>
                  <c:pt idx="12">
                    <c:v>1024</c:v>
                  </c:pt>
                  <c:pt idx="16">
                    <c:v>2048</c:v>
                  </c:pt>
                  <c:pt idx="20">
                    <c:v>4096</c:v>
                  </c:pt>
                </c:lvl>
              </c:multiLvlStrCache>
            </c:multiLvlStrRef>
          </c:cat>
          <c:val>
            <c:numRef>
              <c:f>Sheet1!$G$28:$G$51</c:f>
              <c:numCache>
                <c:formatCode>General</c:formatCode>
                <c:ptCount val="24"/>
                <c:pt idx="1">
                  <c:v>34.350999999999999</c:v>
                </c:pt>
                <c:pt idx="2">
                  <c:v>37.945999999999998</c:v>
                </c:pt>
                <c:pt idx="5">
                  <c:v>34.545000000000002</c:v>
                </c:pt>
                <c:pt idx="6">
                  <c:v>36.991999999999997</c:v>
                </c:pt>
                <c:pt idx="9">
                  <c:v>35.628</c:v>
                </c:pt>
                <c:pt idx="10">
                  <c:v>43.999000000000002</c:v>
                </c:pt>
                <c:pt idx="13">
                  <c:v>31.327079000000001</c:v>
                </c:pt>
                <c:pt idx="14">
                  <c:v>44.055</c:v>
                </c:pt>
                <c:pt idx="17">
                  <c:v>30.488</c:v>
                </c:pt>
                <c:pt idx="18">
                  <c:v>45.649000000000001</c:v>
                </c:pt>
                <c:pt idx="21">
                  <c:v>29.452000000000002</c:v>
                </c:pt>
                <c:pt idx="22">
                  <c:v>40.441000000000003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4-7346-9C26-3E4AF23B0CE9}"/>
            </c:ext>
          </c:extLst>
        </c:ser>
        <c:ser>
          <c:idx val="1"/>
          <c:order val="1"/>
          <c:tx>
            <c:strRef>
              <c:f>Sheet1!$H$27</c:f>
              <c:strCache>
                <c:ptCount val="1"/>
                <c:pt idx="0">
                  <c:v>DRAM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Sheet1!$E$28:$F$51</c:f>
              <c:multiLvlStrCache>
                <c:ptCount val="23"/>
                <c:lvl>
                  <c:pt idx="1">
                    <c:v>A30</c:v>
                  </c:pt>
                  <c:pt idx="2">
                    <c:v>RTX3090</c:v>
                  </c:pt>
                  <c:pt idx="5">
                    <c:v>A30</c:v>
                  </c:pt>
                  <c:pt idx="6">
                    <c:v>RTX3090</c:v>
                  </c:pt>
                  <c:pt idx="9">
                    <c:v>A30</c:v>
                  </c:pt>
                  <c:pt idx="10">
                    <c:v>RTX3090</c:v>
                  </c:pt>
                  <c:pt idx="13">
                    <c:v>A30</c:v>
                  </c:pt>
                  <c:pt idx="14">
                    <c:v>RTX3090</c:v>
                  </c:pt>
                  <c:pt idx="17">
                    <c:v>A30</c:v>
                  </c:pt>
                  <c:pt idx="18">
                    <c:v>RTX3090</c:v>
                  </c:pt>
                  <c:pt idx="21">
                    <c:v>A30</c:v>
                  </c:pt>
                  <c:pt idx="22">
                    <c:v>RTX3090</c:v>
                  </c:pt>
                </c:lvl>
                <c:lvl>
                  <c:pt idx="0">
                    <c:v>128</c:v>
                  </c:pt>
                  <c:pt idx="4">
                    <c:v>256</c:v>
                  </c:pt>
                  <c:pt idx="8">
                    <c:v>512</c:v>
                  </c:pt>
                  <c:pt idx="12">
                    <c:v>1024</c:v>
                  </c:pt>
                  <c:pt idx="16">
                    <c:v>2048</c:v>
                  </c:pt>
                  <c:pt idx="20">
                    <c:v>4096</c:v>
                  </c:pt>
                </c:lvl>
              </c:multiLvlStrCache>
            </c:multiLvlStrRef>
          </c:cat>
          <c:val>
            <c:numRef>
              <c:f>Sheet1!$H$28:$H$51</c:f>
              <c:numCache>
                <c:formatCode>General</c:formatCode>
                <c:ptCount val="24"/>
                <c:pt idx="1">
                  <c:v>10.959</c:v>
                </c:pt>
                <c:pt idx="2">
                  <c:v>10.714</c:v>
                </c:pt>
                <c:pt idx="5">
                  <c:v>13.673</c:v>
                </c:pt>
                <c:pt idx="6">
                  <c:v>12.494999999999999</c:v>
                </c:pt>
                <c:pt idx="9">
                  <c:v>17.805</c:v>
                </c:pt>
                <c:pt idx="10">
                  <c:v>37.39</c:v>
                </c:pt>
                <c:pt idx="13">
                  <c:v>22.597999999999999</c:v>
                </c:pt>
                <c:pt idx="14">
                  <c:v>36.302</c:v>
                </c:pt>
                <c:pt idx="17">
                  <c:v>24.253</c:v>
                </c:pt>
                <c:pt idx="18">
                  <c:v>36.651000000000003</c:v>
                </c:pt>
                <c:pt idx="21">
                  <c:v>27.02</c:v>
                </c:pt>
                <c:pt idx="22">
                  <c:v>43.201999999999998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4-7346-9C26-3E4AF23B0CE9}"/>
            </c:ext>
          </c:extLst>
        </c:ser>
        <c:ser>
          <c:idx val="2"/>
          <c:order val="2"/>
          <c:tx>
            <c:strRef>
              <c:f>Sheet1!$I$27</c:f>
              <c:strCache>
                <c:ptCount val="1"/>
                <c:pt idx="0">
                  <c:v>Other Ops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Sheet1!$E$28:$F$51</c:f>
              <c:multiLvlStrCache>
                <c:ptCount val="23"/>
                <c:lvl>
                  <c:pt idx="1">
                    <c:v>A30</c:v>
                  </c:pt>
                  <c:pt idx="2">
                    <c:v>RTX3090</c:v>
                  </c:pt>
                  <c:pt idx="5">
                    <c:v>A30</c:v>
                  </c:pt>
                  <c:pt idx="6">
                    <c:v>RTX3090</c:v>
                  </c:pt>
                  <c:pt idx="9">
                    <c:v>A30</c:v>
                  </c:pt>
                  <c:pt idx="10">
                    <c:v>RTX3090</c:v>
                  </c:pt>
                  <c:pt idx="13">
                    <c:v>A30</c:v>
                  </c:pt>
                  <c:pt idx="14">
                    <c:v>RTX3090</c:v>
                  </c:pt>
                  <c:pt idx="17">
                    <c:v>A30</c:v>
                  </c:pt>
                  <c:pt idx="18">
                    <c:v>RTX3090</c:v>
                  </c:pt>
                  <c:pt idx="21">
                    <c:v>A30</c:v>
                  </c:pt>
                  <c:pt idx="22">
                    <c:v>RTX3090</c:v>
                  </c:pt>
                </c:lvl>
                <c:lvl>
                  <c:pt idx="0">
                    <c:v>128</c:v>
                  </c:pt>
                  <c:pt idx="4">
                    <c:v>256</c:v>
                  </c:pt>
                  <c:pt idx="8">
                    <c:v>512</c:v>
                  </c:pt>
                  <c:pt idx="12">
                    <c:v>1024</c:v>
                  </c:pt>
                  <c:pt idx="16">
                    <c:v>2048</c:v>
                  </c:pt>
                  <c:pt idx="20">
                    <c:v>4096</c:v>
                  </c:pt>
                </c:lvl>
              </c:multiLvlStrCache>
            </c:multiLvlStrRef>
          </c:cat>
          <c:val>
            <c:numRef>
              <c:f>Sheet1!$I$28:$I$51</c:f>
              <c:numCache>
                <c:formatCode>General</c:formatCode>
                <c:ptCount val="24"/>
                <c:pt idx="1">
                  <c:v>3.16825</c:v>
                </c:pt>
                <c:pt idx="2">
                  <c:v>2.67408</c:v>
                </c:pt>
                <c:pt idx="5">
                  <c:v>3.4071699999999998</c:v>
                </c:pt>
                <c:pt idx="6">
                  <c:v>2.4237359999999999</c:v>
                </c:pt>
                <c:pt idx="9">
                  <c:v>2.1715170000000001</c:v>
                </c:pt>
                <c:pt idx="10">
                  <c:v>2.6019950000000001</c:v>
                </c:pt>
                <c:pt idx="13">
                  <c:v>2.4088609999999901</c:v>
                </c:pt>
                <c:pt idx="14">
                  <c:v>2.9319679999999999</c:v>
                </c:pt>
                <c:pt idx="17">
                  <c:v>2.919225</c:v>
                </c:pt>
                <c:pt idx="18">
                  <c:v>3.7885369999999998</c:v>
                </c:pt>
                <c:pt idx="21">
                  <c:v>5.0066379999999997</c:v>
                </c:pt>
                <c:pt idx="22">
                  <c:v>5.2984580000000001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94-7346-9C26-3E4AF23B0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73188832"/>
        <c:axId val="1473177248"/>
      </c:barChart>
      <c:catAx>
        <c:axId val="147318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r>
                  <a:rPr lang="en-US" altLang="zh-CN" dirty="0"/>
                  <a:t>Batch Size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panose="020B0502020104020203" pitchFamily="34" charset="-79"/>
                  <a:ea typeface="+mn-ea"/>
                  <a:cs typeface="Gill Sans" panose="020B0502020104020203" pitchFamily="34" charset="-79"/>
                </a:defRPr>
              </a:pPr>
              <a:endParaRPr lang="zh-CN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zh-CN"/>
          </a:p>
        </c:txPr>
        <c:crossAx val="1473177248"/>
        <c:crosses val="autoZero"/>
        <c:auto val="1"/>
        <c:lblAlgn val="ctr"/>
        <c:lblOffset val="100"/>
        <c:noMultiLvlLbl val="0"/>
      </c:catAx>
      <c:valAx>
        <c:axId val="147317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r>
                  <a:rPr lang="en-US" altLang="zh-CN" dirty="0"/>
                  <a:t>Latency 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ms</a:t>
                </a:r>
                <a:r>
                  <a:rPr lang="en-US" altLang="zh-CN" dirty="0"/>
                  <a:t>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panose="020B0502020104020203" pitchFamily="34" charset="-79"/>
                  <a:ea typeface="+mn-ea"/>
                  <a:cs typeface="Gill Sans" panose="020B0502020104020203" pitchFamily="34" charset="-79"/>
                </a:defRPr>
              </a:pPr>
              <a:endParaRPr lang="zh-CN" altLang="en-US"/>
            </a:p>
          </c:txPr>
        </c:title>
        <c:numFmt formatCode="0&quot;ms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zh-CN"/>
          </a:p>
        </c:txPr>
        <c:crossAx val="1473188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93295188673887"/>
          <c:y val="4.1429212374094269E-2"/>
          <c:w val="0.42735309868970706"/>
          <c:h val="0.20643403548915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panose="020B0502020104020203" pitchFamily="34" charset="-79"/>
              <a:ea typeface="+mn-ea"/>
              <a:cs typeface="Gill Sans" panose="020B0502020104020203" pitchFamily="34" charset="-79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 i="0">
          <a:latin typeface="Gill Sans" panose="020B0502020104020203" pitchFamily="34" charset="-79"/>
          <a:cs typeface="Gill Sans" panose="020B0502020104020203" pitchFamily="34" charset="-79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37134365663968"/>
          <c:y val="2.9962357726059114E-2"/>
          <c:w val="0.63230504647287378"/>
          <c:h val="0.65177128689540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1"/>
              </a:solidFill>
              <a:ln w="603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128 KB</c:v>
                </c:pt>
                <c:pt idx="5">
                  <c:v>4 MB</c:v>
                </c:pt>
                <c:pt idx="9">
                  <c:v>64 MB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1.24</c:v>
                </c:pt>
                <c:pt idx="1">
                  <c:v>1.97</c:v>
                </c:pt>
                <c:pt idx="2">
                  <c:v>2.77</c:v>
                </c:pt>
                <c:pt idx="3">
                  <c:v>3.68</c:v>
                </c:pt>
                <c:pt idx="4">
                  <c:v>4.07</c:v>
                </c:pt>
                <c:pt idx="5">
                  <c:v>4.5199999999999996</c:v>
                </c:pt>
                <c:pt idx="6">
                  <c:v>4.7699999999999996</c:v>
                </c:pt>
                <c:pt idx="7">
                  <c:v>4.92</c:v>
                </c:pt>
                <c:pt idx="8">
                  <c:v>4.9800000000000004</c:v>
                </c:pt>
                <c:pt idx="9">
                  <c:v>5.0199999999999996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54-8B4D-B346-2272F6EE0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RTX 3090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397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128 KB</c:v>
                </c:pt>
                <c:pt idx="5">
                  <c:v>4 MB</c:v>
                </c:pt>
                <c:pt idx="9">
                  <c:v>64 MB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1.49</c:v>
                </c:pt>
                <c:pt idx="1">
                  <c:v>1.75</c:v>
                </c:pt>
                <c:pt idx="2">
                  <c:v>1.91</c:v>
                </c:pt>
                <c:pt idx="3">
                  <c:v>2.0099999999999998</c:v>
                </c:pt>
                <c:pt idx="4">
                  <c:v>2.31</c:v>
                </c:pt>
                <c:pt idx="5">
                  <c:v>2.56</c:v>
                </c:pt>
                <c:pt idx="6">
                  <c:v>2.69</c:v>
                </c:pt>
                <c:pt idx="7">
                  <c:v>2.59</c:v>
                </c:pt>
                <c:pt idx="8">
                  <c:v>2.85</c:v>
                </c:pt>
                <c:pt idx="9">
                  <c:v>3.02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54-8B4D-B346-2272F6EE0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838111"/>
        <c:axId val="1642815215"/>
      </c:lineChart>
      <c:catAx>
        <c:axId val="1682838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Transfer Size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0.3686632870657508"/>
              <c:y val="0.86489001813394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2815215"/>
        <c:crosses val="autoZero"/>
        <c:auto val="1"/>
        <c:lblAlgn val="ctr"/>
        <c:lblOffset val="100"/>
        <c:noMultiLvlLbl val="0"/>
      </c:catAx>
      <c:valAx>
        <c:axId val="1642815215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Bandwidth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:r>
                  <a:rPr lang="en-US" dirty="0"/>
                  <a:t>GB</a:t>
                </a:r>
                <a:r>
                  <a:rPr lang="en-US" altLang="zh-CN" dirty="0"/>
                  <a:t>/s)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2.7988283195209029E-2"/>
              <c:y val="2.94827215261200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8283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07342704750109"/>
          <c:y val="2.9914247953527925E-2"/>
          <c:w val="0.81746649072636801"/>
          <c:h val="6.7213621973833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47198404185978"/>
          <c:y val="4.3696525113847952E-2"/>
          <c:w val="0.82835990718651986"/>
          <c:h val="0.546534984409000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Sheet1!$G$27</c:f>
              <c:strCache>
                <c:ptCount val="1"/>
                <c:pt idx="0">
                  <c:v>Collective Communication</c:v>
                </c:pt>
              </c:strCache>
            </c:strRef>
          </c:tx>
          <c:spPr>
            <a:solidFill>
              <a:schemeClr val="bg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Sheet1!$E$28:$F$51</c:f>
              <c:multiLvlStrCache>
                <c:ptCount val="23"/>
                <c:lvl>
                  <c:pt idx="1">
                    <c:v>A30</c:v>
                  </c:pt>
                  <c:pt idx="2">
                    <c:v>RTX3090</c:v>
                  </c:pt>
                  <c:pt idx="5">
                    <c:v>A30</c:v>
                  </c:pt>
                  <c:pt idx="6">
                    <c:v>RTX3090</c:v>
                  </c:pt>
                  <c:pt idx="9">
                    <c:v>A30</c:v>
                  </c:pt>
                  <c:pt idx="10">
                    <c:v>RTX3090</c:v>
                  </c:pt>
                  <c:pt idx="13">
                    <c:v>A30</c:v>
                  </c:pt>
                  <c:pt idx="14">
                    <c:v>RTX3090</c:v>
                  </c:pt>
                  <c:pt idx="17">
                    <c:v>A30</c:v>
                  </c:pt>
                  <c:pt idx="18">
                    <c:v>RTX3090</c:v>
                  </c:pt>
                  <c:pt idx="21">
                    <c:v>A30</c:v>
                  </c:pt>
                  <c:pt idx="22">
                    <c:v>RTX3090</c:v>
                  </c:pt>
                </c:lvl>
                <c:lvl>
                  <c:pt idx="0">
                    <c:v>128</c:v>
                  </c:pt>
                  <c:pt idx="4">
                    <c:v>256</c:v>
                  </c:pt>
                  <c:pt idx="8">
                    <c:v>512</c:v>
                  </c:pt>
                  <c:pt idx="12">
                    <c:v>1024</c:v>
                  </c:pt>
                  <c:pt idx="16">
                    <c:v>2048</c:v>
                  </c:pt>
                  <c:pt idx="20">
                    <c:v>4096</c:v>
                  </c:pt>
                </c:lvl>
              </c:multiLvlStrCache>
            </c:multiLvlStrRef>
          </c:cat>
          <c:val>
            <c:numRef>
              <c:f>Sheet1!$G$28:$G$51</c:f>
              <c:numCache>
                <c:formatCode>General</c:formatCode>
                <c:ptCount val="24"/>
                <c:pt idx="1">
                  <c:v>34.350999999999999</c:v>
                </c:pt>
                <c:pt idx="2">
                  <c:v>37.945999999999998</c:v>
                </c:pt>
                <c:pt idx="5">
                  <c:v>34.545000000000002</c:v>
                </c:pt>
                <c:pt idx="6">
                  <c:v>36.991999999999997</c:v>
                </c:pt>
                <c:pt idx="9">
                  <c:v>35.628</c:v>
                </c:pt>
                <c:pt idx="10">
                  <c:v>43.999000000000002</c:v>
                </c:pt>
                <c:pt idx="13">
                  <c:v>31.327079000000001</c:v>
                </c:pt>
                <c:pt idx="14">
                  <c:v>44.055</c:v>
                </c:pt>
                <c:pt idx="17">
                  <c:v>30.488</c:v>
                </c:pt>
                <c:pt idx="18">
                  <c:v>45.649000000000001</c:v>
                </c:pt>
                <c:pt idx="21">
                  <c:v>29.452000000000002</c:v>
                </c:pt>
                <c:pt idx="22">
                  <c:v>40.441000000000003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4-7346-9C26-3E4AF23B0CE9}"/>
            </c:ext>
          </c:extLst>
        </c:ser>
        <c:ser>
          <c:idx val="1"/>
          <c:order val="1"/>
          <c:tx>
            <c:strRef>
              <c:f>Sheet1!$H$27</c:f>
              <c:strCache>
                <c:ptCount val="1"/>
                <c:pt idx="0">
                  <c:v>DRAM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Sheet1!$E$28:$F$51</c:f>
              <c:multiLvlStrCache>
                <c:ptCount val="23"/>
                <c:lvl>
                  <c:pt idx="1">
                    <c:v>A30</c:v>
                  </c:pt>
                  <c:pt idx="2">
                    <c:v>RTX3090</c:v>
                  </c:pt>
                  <c:pt idx="5">
                    <c:v>A30</c:v>
                  </c:pt>
                  <c:pt idx="6">
                    <c:v>RTX3090</c:v>
                  </c:pt>
                  <c:pt idx="9">
                    <c:v>A30</c:v>
                  </c:pt>
                  <c:pt idx="10">
                    <c:v>RTX3090</c:v>
                  </c:pt>
                  <c:pt idx="13">
                    <c:v>A30</c:v>
                  </c:pt>
                  <c:pt idx="14">
                    <c:v>RTX3090</c:v>
                  </c:pt>
                  <c:pt idx="17">
                    <c:v>A30</c:v>
                  </c:pt>
                  <c:pt idx="18">
                    <c:v>RTX3090</c:v>
                  </c:pt>
                  <c:pt idx="21">
                    <c:v>A30</c:v>
                  </c:pt>
                  <c:pt idx="22">
                    <c:v>RTX3090</c:v>
                  </c:pt>
                </c:lvl>
                <c:lvl>
                  <c:pt idx="0">
                    <c:v>128</c:v>
                  </c:pt>
                  <c:pt idx="4">
                    <c:v>256</c:v>
                  </c:pt>
                  <c:pt idx="8">
                    <c:v>512</c:v>
                  </c:pt>
                  <c:pt idx="12">
                    <c:v>1024</c:v>
                  </c:pt>
                  <c:pt idx="16">
                    <c:v>2048</c:v>
                  </c:pt>
                  <c:pt idx="20">
                    <c:v>4096</c:v>
                  </c:pt>
                </c:lvl>
              </c:multiLvlStrCache>
            </c:multiLvlStrRef>
          </c:cat>
          <c:val>
            <c:numRef>
              <c:f>Sheet1!$H$28:$H$51</c:f>
              <c:numCache>
                <c:formatCode>General</c:formatCode>
                <c:ptCount val="24"/>
                <c:pt idx="1">
                  <c:v>10.959</c:v>
                </c:pt>
                <c:pt idx="2">
                  <c:v>10.714</c:v>
                </c:pt>
                <c:pt idx="5">
                  <c:v>13.673</c:v>
                </c:pt>
                <c:pt idx="6">
                  <c:v>12.494999999999999</c:v>
                </c:pt>
                <c:pt idx="9">
                  <c:v>17.805</c:v>
                </c:pt>
                <c:pt idx="10">
                  <c:v>37.39</c:v>
                </c:pt>
                <c:pt idx="13">
                  <c:v>22.597999999999999</c:v>
                </c:pt>
                <c:pt idx="14">
                  <c:v>36.302</c:v>
                </c:pt>
                <c:pt idx="17">
                  <c:v>24.253</c:v>
                </c:pt>
                <c:pt idx="18">
                  <c:v>36.651000000000003</c:v>
                </c:pt>
                <c:pt idx="21">
                  <c:v>27.02</c:v>
                </c:pt>
                <c:pt idx="22">
                  <c:v>43.201999999999998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4-7346-9C26-3E4AF23B0CE9}"/>
            </c:ext>
          </c:extLst>
        </c:ser>
        <c:ser>
          <c:idx val="2"/>
          <c:order val="2"/>
          <c:tx>
            <c:strRef>
              <c:f>Sheet1!$I$27</c:f>
              <c:strCache>
                <c:ptCount val="1"/>
                <c:pt idx="0">
                  <c:v>Other Ops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Sheet1!$E$28:$F$51</c:f>
              <c:multiLvlStrCache>
                <c:ptCount val="23"/>
                <c:lvl>
                  <c:pt idx="1">
                    <c:v>A30</c:v>
                  </c:pt>
                  <c:pt idx="2">
                    <c:v>RTX3090</c:v>
                  </c:pt>
                  <c:pt idx="5">
                    <c:v>A30</c:v>
                  </c:pt>
                  <c:pt idx="6">
                    <c:v>RTX3090</c:v>
                  </c:pt>
                  <c:pt idx="9">
                    <c:v>A30</c:v>
                  </c:pt>
                  <c:pt idx="10">
                    <c:v>RTX3090</c:v>
                  </c:pt>
                  <c:pt idx="13">
                    <c:v>A30</c:v>
                  </c:pt>
                  <c:pt idx="14">
                    <c:v>RTX3090</c:v>
                  </c:pt>
                  <c:pt idx="17">
                    <c:v>A30</c:v>
                  </c:pt>
                  <c:pt idx="18">
                    <c:v>RTX3090</c:v>
                  </c:pt>
                  <c:pt idx="21">
                    <c:v>A30</c:v>
                  </c:pt>
                  <c:pt idx="22">
                    <c:v>RTX3090</c:v>
                  </c:pt>
                </c:lvl>
                <c:lvl>
                  <c:pt idx="0">
                    <c:v>128</c:v>
                  </c:pt>
                  <c:pt idx="4">
                    <c:v>256</c:v>
                  </c:pt>
                  <c:pt idx="8">
                    <c:v>512</c:v>
                  </c:pt>
                  <c:pt idx="12">
                    <c:v>1024</c:v>
                  </c:pt>
                  <c:pt idx="16">
                    <c:v>2048</c:v>
                  </c:pt>
                  <c:pt idx="20">
                    <c:v>4096</c:v>
                  </c:pt>
                </c:lvl>
              </c:multiLvlStrCache>
            </c:multiLvlStrRef>
          </c:cat>
          <c:val>
            <c:numRef>
              <c:f>Sheet1!$I$28:$I$51</c:f>
              <c:numCache>
                <c:formatCode>General</c:formatCode>
                <c:ptCount val="24"/>
                <c:pt idx="1">
                  <c:v>3.16825</c:v>
                </c:pt>
                <c:pt idx="2">
                  <c:v>2.67408</c:v>
                </c:pt>
                <c:pt idx="5">
                  <c:v>3.4071699999999998</c:v>
                </c:pt>
                <c:pt idx="6">
                  <c:v>2.4237359999999999</c:v>
                </c:pt>
                <c:pt idx="9">
                  <c:v>2.1715170000000001</c:v>
                </c:pt>
                <c:pt idx="10">
                  <c:v>2.6019950000000001</c:v>
                </c:pt>
                <c:pt idx="13">
                  <c:v>2.4088609999999901</c:v>
                </c:pt>
                <c:pt idx="14">
                  <c:v>2.9319679999999999</c:v>
                </c:pt>
                <c:pt idx="17">
                  <c:v>2.919225</c:v>
                </c:pt>
                <c:pt idx="18">
                  <c:v>3.7885369999999998</c:v>
                </c:pt>
                <c:pt idx="21">
                  <c:v>5.0066379999999997</c:v>
                </c:pt>
                <c:pt idx="22">
                  <c:v>5.2984580000000001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94-7346-9C26-3E4AF23B0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73188832"/>
        <c:axId val="1473177248"/>
      </c:barChart>
      <c:catAx>
        <c:axId val="147318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r>
                  <a:rPr lang="en-US" altLang="zh-CN" dirty="0"/>
                  <a:t>Batch Size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panose="020B0502020104020203" pitchFamily="34" charset="-79"/>
                  <a:ea typeface="+mn-ea"/>
                  <a:cs typeface="Gill Sans" panose="020B0502020104020203" pitchFamily="34" charset="-79"/>
                </a:defRPr>
              </a:pPr>
              <a:endParaRPr lang="zh-CN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zh-CN"/>
          </a:p>
        </c:txPr>
        <c:crossAx val="1473177248"/>
        <c:crosses val="autoZero"/>
        <c:auto val="1"/>
        <c:lblAlgn val="ctr"/>
        <c:lblOffset val="100"/>
        <c:noMultiLvlLbl val="0"/>
      </c:catAx>
      <c:valAx>
        <c:axId val="147317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r>
                  <a:rPr lang="en-US" altLang="zh-CN" dirty="0"/>
                  <a:t>Latency 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ms</a:t>
                </a:r>
                <a:r>
                  <a:rPr lang="en-US" altLang="zh-CN" dirty="0"/>
                  <a:t>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panose="020B0502020104020203" pitchFamily="34" charset="-79"/>
                  <a:ea typeface="+mn-ea"/>
                  <a:cs typeface="Gill Sans" panose="020B0502020104020203" pitchFamily="34" charset="-79"/>
                </a:defRPr>
              </a:pPr>
              <a:endParaRPr lang="zh-CN" altLang="en-US"/>
            </a:p>
          </c:txPr>
        </c:title>
        <c:numFmt formatCode="0&quot;ms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zh-CN"/>
          </a:p>
        </c:txPr>
        <c:crossAx val="1473188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93295188673887"/>
          <c:y val="4.1429212374094269E-2"/>
          <c:w val="0.42735309868970706"/>
          <c:h val="0.20643403548915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panose="020B0502020104020203" pitchFamily="34" charset="-79"/>
              <a:ea typeface="+mn-ea"/>
              <a:cs typeface="Gill Sans" panose="020B0502020104020203" pitchFamily="34" charset="-79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 i="0">
          <a:latin typeface="Gill Sans" panose="020B0502020104020203" pitchFamily="34" charset="-79"/>
          <a:cs typeface="Gill Sans" panose="020B0502020104020203" pitchFamily="34" charset="-79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 dirty="0">
                <a:solidFill>
                  <a:srgbClr val="C00000"/>
                </a:solidFill>
              </a:rPr>
              <a:t>(a) </a:t>
            </a:r>
            <a:r>
              <a:rPr lang="en-US" altLang="zh-CN" sz="2400" dirty="0" err="1">
                <a:solidFill>
                  <a:srgbClr val="C00000"/>
                </a:solidFill>
              </a:rPr>
              <a:t>Avazu</a:t>
            </a:r>
            <a:endParaRPr lang="zh-CN" altLang="en-US" sz="2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2015905873492484"/>
          <c:y val="3.6061537936893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Sheet1!$M$2:$R$2</c:f>
              <c:numCache>
                <c:formatCode>General</c:formatCode>
                <c:ptCount val="6"/>
                <c:pt idx="0">
                  <c:v>45266.791150342302</c:v>
                </c:pt>
                <c:pt idx="1">
                  <c:v>85024.524261216604</c:v>
                </c:pt>
                <c:pt idx="2">
                  <c:v>155699.956452668</c:v>
                </c:pt>
                <c:pt idx="3">
                  <c:v>278739.87798597303</c:v>
                </c:pt>
                <c:pt idx="4">
                  <c:v>391697.24251261499</c:v>
                </c:pt>
                <c:pt idx="5">
                  <c:v>448447.97149552498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F-BA41-9DBB-679DE85AB357}"/>
            </c:ext>
          </c:extLst>
        </c:ser>
        <c:ser>
          <c:idx val="1"/>
          <c:order val="1"/>
          <c:tx>
            <c:strRef>
              <c:f>Sheet1!$L$3</c:f>
              <c:strCache>
                <c:ptCount val="1"/>
                <c:pt idx="0">
                  <c:v>Fleche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A03DDF-C514-824D-9F61-30183BDC246E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E6F-BA41-9DBB-679DE85AB3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855A5D-6AB5-214E-B698-04D2DD06057A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E6F-BA41-9DBB-679DE85AB3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BA9AE07-EA32-FA4B-8F72-1C4132CD1D9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E6F-BA41-9DBB-679DE85AB3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D904BA9-E978-8240-A2AA-34255F37709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E6F-BA41-9DBB-679DE85AB3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26FB5BA-FF25-604C-9B8B-6E633B6CBA7E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E6F-BA41-9DBB-679DE85AB35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3CA6C2F-4920-A04E-BE36-2FAAE8892D0C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E6F-BA41-9DBB-679DE85AB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Sheet1!$M$3:$R$3</c:f>
              <c:numCache>
                <c:formatCode>General</c:formatCode>
                <c:ptCount val="6"/>
                <c:pt idx="0">
                  <c:v>96077.919192465095</c:v>
                </c:pt>
                <c:pt idx="1">
                  <c:v>179791.44192736401</c:v>
                </c:pt>
                <c:pt idx="2">
                  <c:v>308464.95307958801</c:v>
                </c:pt>
                <c:pt idx="3">
                  <c:v>453058.05337236199</c:v>
                </c:pt>
                <c:pt idx="4">
                  <c:v>517023.66039624001</c:v>
                </c:pt>
                <c:pt idx="5">
                  <c:v>523728.10532663099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Sheet1!$M$6:$R$6</c15:f>
                <c15:dlblRangeCache>
                  <c:ptCount val="6"/>
                  <c:pt idx="0">
                    <c:v>2.12x</c:v>
                  </c:pt>
                  <c:pt idx="1">
                    <c:v>2.11x</c:v>
                  </c:pt>
                  <c:pt idx="2">
                    <c:v>1.98x</c:v>
                  </c:pt>
                  <c:pt idx="3">
                    <c:v>1.63x</c:v>
                  </c:pt>
                  <c:pt idx="4">
                    <c:v>1.32x</c:v>
                  </c:pt>
                  <c:pt idx="5">
                    <c:v>1.17x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E6F-BA41-9DBB-679DE85AB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594576"/>
        <c:axId val="250507072"/>
      </c:barChart>
      <c:catAx>
        <c:axId val="25059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07072"/>
        <c:crosses val="autoZero"/>
        <c:auto val="1"/>
        <c:lblAlgn val="ctr"/>
        <c:lblOffset val="100"/>
        <c:noMultiLvlLbl val="0"/>
      </c:catAx>
      <c:valAx>
        <c:axId val="2505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9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>
                <a:solidFill>
                  <a:srgbClr val="C00000"/>
                </a:solidFill>
              </a:rPr>
              <a:t>(b) </a:t>
            </a:r>
            <a:r>
              <a:rPr lang="en-US" altLang="zh-CN" sz="2400">
                <a:solidFill>
                  <a:srgbClr val="C00000"/>
                </a:solidFill>
              </a:rPr>
              <a:t>Criteo-Kaggle</a:t>
            </a:r>
            <a:endParaRPr lang="zh-CN" altLang="en-US" sz="240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5903546047187331"/>
          <c:y val="3.287701941101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Sheet1!$M$8:$R$8</c:f>
              <c:numCache>
                <c:formatCode>General</c:formatCode>
                <c:ptCount val="6"/>
                <c:pt idx="0">
                  <c:v>39001.845274804502</c:v>
                </c:pt>
                <c:pt idx="1">
                  <c:v>73190.786652287701</c:v>
                </c:pt>
                <c:pt idx="2">
                  <c:v>127569.325955573</c:v>
                </c:pt>
                <c:pt idx="3">
                  <c:v>198394.70782116801</c:v>
                </c:pt>
                <c:pt idx="4">
                  <c:v>266718.27387434599</c:v>
                </c:pt>
                <c:pt idx="5">
                  <c:v>309387.29079912702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9-E141-B617-802F4B545280}"/>
            </c:ext>
          </c:extLst>
        </c:ser>
        <c:ser>
          <c:idx val="1"/>
          <c:order val="1"/>
          <c:tx>
            <c:strRef>
              <c:f>Sheet1!$L$9</c:f>
              <c:strCache>
                <c:ptCount val="1"/>
                <c:pt idx="0">
                  <c:v>Fleche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1B24AD-4EB2-C445-A38C-37CE98640E74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099-E141-B617-802F4B5452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3F2C26-D621-5B44-BDA4-203EE6C64925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099-E141-B617-802F4B5452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2545B6-C41D-1C47-824D-11BA4A4DD7B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099-E141-B617-802F4B5452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9FE1079-9D37-7143-AA8B-57839781432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099-E141-B617-802F4B5452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AE0292F-3626-7D4A-A663-22E0405B057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099-E141-B617-802F4B5452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739350D-4241-D944-87E8-57A4504DB9C4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099-E141-B617-802F4B545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Sheet1!$M$9:$R$9</c:f>
              <c:numCache>
                <c:formatCode>General</c:formatCode>
                <c:ptCount val="6"/>
                <c:pt idx="0">
                  <c:v>92020.923257425602</c:v>
                </c:pt>
                <c:pt idx="1">
                  <c:v>172388.715003744</c:v>
                </c:pt>
                <c:pt idx="2">
                  <c:v>278660.08041955699</c:v>
                </c:pt>
                <c:pt idx="3">
                  <c:v>403531.53141792398</c:v>
                </c:pt>
                <c:pt idx="4">
                  <c:v>433440.98811000201</c:v>
                </c:pt>
                <c:pt idx="5">
                  <c:v>447126.62198020302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Sheet1!$M$12:$R$12</c15:f>
                <c15:dlblRangeCache>
                  <c:ptCount val="6"/>
                  <c:pt idx="0">
                    <c:v>2.36x</c:v>
                  </c:pt>
                  <c:pt idx="1">
                    <c:v>2.36x</c:v>
                  </c:pt>
                  <c:pt idx="2">
                    <c:v>2.18x</c:v>
                  </c:pt>
                  <c:pt idx="3">
                    <c:v>2.03x</c:v>
                  </c:pt>
                  <c:pt idx="4">
                    <c:v>1.63x</c:v>
                  </c:pt>
                  <c:pt idx="5">
                    <c:v>1.45x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F099-E141-B617-802F4B5452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594576"/>
        <c:axId val="250507072"/>
      </c:barChart>
      <c:catAx>
        <c:axId val="25059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07072"/>
        <c:crosses val="autoZero"/>
        <c:auto val="1"/>
        <c:lblAlgn val="ctr"/>
        <c:lblOffset val="100"/>
        <c:noMultiLvlLbl val="0"/>
      </c:catAx>
      <c:valAx>
        <c:axId val="2505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9457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>
                <a:solidFill>
                  <a:srgbClr val="C00000"/>
                </a:solidFill>
              </a:rPr>
              <a:t>(c) </a:t>
            </a:r>
            <a:r>
              <a:rPr lang="en-US" altLang="zh-CN" sz="2400">
                <a:solidFill>
                  <a:srgbClr val="C00000"/>
                </a:solidFill>
              </a:rPr>
              <a:t>Criteo-TB</a:t>
            </a:r>
            <a:endParaRPr lang="zh-CN" altLang="en-US" sz="240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7282082254441329"/>
          <c:y val="4.0947420634920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Sheet1!$L$15</c:f>
              <c:strCache>
                <c:ptCount val="1"/>
                <c:pt idx="0">
                  <c:v>HugeCTR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Sheet1!$M$15:$R$15</c:f>
              <c:numCache>
                <c:formatCode>General</c:formatCode>
                <c:ptCount val="6"/>
                <c:pt idx="0">
                  <c:v>32748.834857859802</c:v>
                </c:pt>
                <c:pt idx="1">
                  <c:v>57033.322609880401</c:v>
                </c:pt>
                <c:pt idx="2">
                  <c:v>87613.743858481801</c:v>
                </c:pt>
                <c:pt idx="3">
                  <c:v>99361.9102327242</c:v>
                </c:pt>
                <c:pt idx="4">
                  <c:v>126186.355065236</c:v>
                </c:pt>
                <c:pt idx="5">
                  <c:v>138145.5937188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C-864B-9D75-AB8DA2E6BCFE}"/>
            </c:ext>
          </c:extLst>
        </c:ser>
        <c:ser>
          <c:idx val="1"/>
          <c:order val="1"/>
          <c:tx>
            <c:strRef>
              <c:f>Sheet1!$L$16</c:f>
              <c:strCache>
                <c:ptCount val="1"/>
                <c:pt idx="0">
                  <c:v>Fleche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EAE6F02-7419-874B-91C7-4768DE0566D4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66C-864B-9D75-AB8DA2E6BC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4AAA17-17A2-7143-9E28-FF1ED8C3DF9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66C-864B-9D75-AB8DA2E6BC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20E0303-1837-B343-8BC7-D7C8DC0B98B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66C-864B-9D75-AB8DA2E6BC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3C2854C-1751-DC42-93E8-B6ED2360433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66C-864B-9D75-AB8DA2E6BC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C1EB608-6428-BF48-87BD-AD0A29B8596C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66C-864B-9D75-AB8DA2E6BC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D7464D8-4B3C-504F-B074-4EBB399F2C33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66C-864B-9D75-AB8DA2E6B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Sheet1!$M$1:$R$1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1024</c:v>
                </c:pt>
                <c:pt idx="5">
                  <c:v>2048</c:v>
                </c:pt>
              </c:numCache>
            </c:numRef>
          </c:cat>
          <c:val>
            <c:numRef>
              <c:f>Sheet1!$M$16:$R$16</c:f>
              <c:numCache>
                <c:formatCode>General</c:formatCode>
                <c:ptCount val="6"/>
                <c:pt idx="0">
                  <c:v>72353.991905397095</c:v>
                </c:pt>
                <c:pt idx="1">
                  <c:v>122886.685035665</c:v>
                </c:pt>
                <c:pt idx="2">
                  <c:v>161494.83658110301</c:v>
                </c:pt>
                <c:pt idx="3">
                  <c:v>160740.51144365699</c:v>
                </c:pt>
                <c:pt idx="4">
                  <c:v>168082.206643613</c:v>
                </c:pt>
                <c:pt idx="5">
                  <c:v>174531.53664706301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Sheet1!$M$19:$R$19</c15:f>
                <c15:dlblRangeCache>
                  <c:ptCount val="6"/>
                  <c:pt idx="0">
                    <c:v>2.21x</c:v>
                  </c:pt>
                  <c:pt idx="1">
                    <c:v>2.15x</c:v>
                  </c:pt>
                  <c:pt idx="2">
                    <c:v>1.84x</c:v>
                  </c:pt>
                  <c:pt idx="3">
                    <c:v>1.62x</c:v>
                  </c:pt>
                  <c:pt idx="4">
                    <c:v>1.33x</c:v>
                  </c:pt>
                  <c:pt idx="5">
                    <c:v>1.26x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66C-864B-9D75-AB8DA2E6BC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594576"/>
        <c:axId val="250507072"/>
      </c:barChart>
      <c:catAx>
        <c:axId val="25059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07072"/>
        <c:crosses val="autoZero"/>
        <c:auto val="1"/>
        <c:lblAlgn val="ctr"/>
        <c:lblOffset val="100"/>
        <c:noMultiLvlLbl val="0"/>
      </c:catAx>
      <c:valAx>
        <c:axId val="2505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0594576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dirty="0">
                <a:solidFill>
                  <a:srgbClr val="C00000"/>
                </a:solidFill>
              </a:rPr>
              <a:t>(a)</a:t>
            </a:r>
            <a:r>
              <a:rPr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FB15k</a:t>
            </a:r>
            <a:endParaRPr lang="zh-CN" altLang="en-US" sz="2000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DGL-KE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175326</c:v>
                </c:pt>
                <c:pt idx="1">
                  <c:v>193274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4-E145-A597-38FF86B896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DGL-KE-cached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42885.5</c:v>
                </c:pt>
                <c:pt idx="1">
                  <c:v>60955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4-E145-A597-38FF86B896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Frugal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215854</c:v>
                </c:pt>
                <c:pt idx="1">
                  <c:v>254264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74-E145-A597-38FF86B89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24143"/>
        <c:axId val="174804463"/>
      </c:barChart>
      <c:catAx>
        <c:axId val="17432414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804463"/>
        <c:crosses val="autoZero"/>
        <c:auto val="1"/>
        <c:lblAlgn val="ctr"/>
        <c:lblOffset val="100"/>
        <c:noMultiLvlLbl val="0"/>
      </c:catAx>
      <c:valAx>
        <c:axId val="17480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32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412-CA75-4698-B19E-305AE3DA9666}" type="datetimeFigureOut">
              <a:rPr lang="en-US" smtClean="0"/>
              <a:t>4/6/25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6DF7A-65B1-4CCA-8D79-4AD8CB30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/>
            <a:endParaRPr lang="en" altLang="zh-CN" sz="280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/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6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17A76-2072-260D-F2A3-7F9C18FC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8606C3-0D4B-6C93-6473-9FD88F0D8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F7BE4C-CB7B-1A7D-DD87-696E8596D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6C805E-CBB4-D15F-15FB-C791D46B0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04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endParaRPr lang="en" altLang="zh-CN" sz="360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8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04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B3C0E-FF38-0F55-792D-4C1469B02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6F2B7F1-6EE0-7805-C219-9BFEAA0C5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1F1B40-E673-9056-EDEB-6752A87E7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800"/>
              </a:spcBef>
              <a:spcAft>
                <a:spcPts val="800"/>
              </a:spcAft>
              <a:buNone/>
            </a:pPr>
            <a:endParaRPr lang="en" altLang="zh-CN" dirty="0">
              <a:effectLst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52730F-D587-408F-B5F3-126E8D419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6DF7A-65B1-4CCA-8D79-4AD8CB303C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46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None/>
                </a:pPr>
                <a:endParaRPr lang="en" altLang="zh-CN" dirty="0">
                  <a:effectLst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dirty="0">
                    <a:solidFill>
                      <a:schemeClr val="tx1"/>
                    </a:solidFill>
                  </a:rPr>
                  <a:t>若有</a:t>
                </a:r>
                <a:r>
                  <a:rPr kumimoji="1" lang="zh-CN" altLang="en-US" dirty="0">
                    <a:solidFill>
                      <a:srgbClr val="C00000"/>
                    </a:solidFill>
                  </a:rPr>
                  <a:t>滞后的参数更新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，则优先级是马上要读的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Step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号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dirty="0">
                    <a:solidFill>
                      <a:schemeClr val="tx1"/>
                    </a:solidFill>
                  </a:rPr>
                  <a:t>若</a:t>
                </a:r>
                <a:r>
                  <a:rPr kumimoji="1" lang="zh-CN" altLang="en-US" dirty="0">
                    <a:solidFill>
                      <a:srgbClr val="C00000"/>
                    </a:solidFill>
                  </a:rPr>
                  <a:t>未来无对本参数的读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、或</a:t>
                </a:r>
                <a:r>
                  <a:rPr kumimoji="1" lang="zh-CN" altLang="en-US" dirty="0">
                    <a:solidFill>
                      <a:srgbClr val="C00000"/>
                    </a:solidFill>
                  </a:rPr>
                  <a:t>无滞后的更新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，则优先级是</a:t>
                </a:r>
                <a:r>
                  <a:rPr kumimoji="1" lang="en-US" altLang="zh-CN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+∞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（最不优先）</a:t>
                </a:r>
              </a:p>
              <a:p>
                <a:endParaRPr lang="zh-CN" altLang="en-US" dirty="0"/>
              </a:p>
              <a:p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18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3411-984F-09B7-EFA6-394D6197E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16DFF9-91B6-06A6-1B24-EE9C09330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A474F4F-892C-618D-03D2-758BAB416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" altLang="zh-CN" dirty="0">
              <a:effectLst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E9A727-A55E-3FBC-8EFD-1360EDD3E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9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61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61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4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28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02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79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92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37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2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5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1A00A-5C1E-4686-BF60-20805D184D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90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  <a:buNone/>
            </a:pPr>
            <a:endParaRPr lang="en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2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9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1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1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DDE9-FED3-6243-AA95-900FFC375F62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E48FEDBE-3A19-46D1-AD8C-DD01172CD2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5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D4-490A-034E-AC59-8ADA62C1F091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CC5E-B6AC-D441-9E4F-84C51F0150CE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06E2-F0CD-3D46-97A3-4DFF335A9B44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9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876-F883-524D-A7A1-B6E549B20EF1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505950" y="6539865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DBEECA30-7E1B-489E-A0D9-C7276C4C67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2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0611-9EA6-DA46-8DA7-C0BF7637C02A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0C5B-F2F4-C045-9950-87441222D55D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9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B002-7C8C-2542-AAE3-3E2BC89A0E41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8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6FF0-4117-0847-A6F6-A3160D755893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37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7C4A-D7DC-C944-83BD-103E620E9BF5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DCB4-F486-054B-86A2-B15C5B8465D2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2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E48FEDBE-3A19-46D1-AD8C-DD01172CD2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B54A4A6-1F22-B76C-D1D7-48D90C4823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>
            <a:lvl1pPr>
              <a:defRPr b="1" i="0">
                <a:latin typeface="Gill Sans SemiBold" panose="020B0502020104020203" pitchFamily="34" charset="-79"/>
                <a:cs typeface="Gill Sans SemiBold" panose="020B0502020104020203" pitchFamily="34" charset="-79"/>
              </a:defRPr>
            </a:lvl1pPr>
          </a:lstStyle>
          <a:p>
            <a:r>
              <a:rPr lang="en-US" altLang="zh-CN" sz="3500" b="1" dirty="0" err="1">
                <a:latin typeface="Gill Sans SemiBold" charset="0"/>
                <a:ea typeface="Gill Sans SemiBold" charset="0"/>
                <a:cs typeface="Gill Sans SemiBold" charset="0"/>
              </a:rPr>
              <a:t>aaaa</a:t>
            </a:r>
            <a:endParaRPr lang="zh-CN" altLang="en-US" sz="35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85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EE20-C506-E54C-A830-BC60719051BA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4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81A-DD60-8343-9897-12B888708784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B7A-E885-A547-B49C-400137EF1E32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9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F5A-4681-DB43-B03B-E13EAE2D3271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3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CDF9-C9AA-834C-B957-64B48B1D9292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6294-A30E-D545-860E-94C85926EAC9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5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B1-DD7C-964C-A318-AC4850B6FAAA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1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09B-7A55-6848-A2B7-014AB82F60F2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0555-C77F-E041-948C-03FE6E17650B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F866-A038-CB42-88E9-6F88F90DC59A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11D8-AD14-3B41-80A7-DE053B431291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4176D-E07C-3E4E-BBB6-6D414F6FD679}" type="datetime1">
              <a:rPr lang="zh-CN" altLang="en-US" smtClean="0"/>
              <a:t>2025/4/6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4712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CA30-7E1B-489E-A0D9-C7276C4C67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940036"/>
            <a:ext cx="12192000" cy="727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8" name="图片 8"/>
          <p:cNvPicPr>
            <a:picLocks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5093" r="36365" b="52371"/>
          <a:stretch>
            <a:fillRect/>
          </a:stretch>
        </p:blipFill>
        <p:spPr bwMode="auto">
          <a:xfrm>
            <a:off x="11113770" y="0"/>
            <a:ext cx="939800" cy="9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54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5.png"/><Relationship Id="rId10" Type="http://schemas.openxmlformats.org/officeDocument/2006/relationships/image" Target="../media/image125.png"/><Relationship Id="rId4" Type="http://schemas.openxmlformats.org/officeDocument/2006/relationships/image" Target="../media/image14.png"/><Relationship Id="rId9" Type="http://schemas.openxmlformats.org/officeDocument/2006/relationships/image" Target="../media/image1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1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310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image" Target="../media/image1360.png"/><Relationship Id="rId7" Type="http://schemas.openxmlformats.org/officeDocument/2006/relationships/image" Target="../media/image1370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3.png"/><Relationship Id="rId11" Type="http://schemas.openxmlformats.org/officeDocument/2006/relationships/image" Target="../media/image1411.png"/><Relationship Id="rId5" Type="http://schemas.openxmlformats.org/officeDocument/2006/relationships/image" Target="../media/image1510.png"/><Relationship Id="rId10" Type="http://schemas.openxmlformats.org/officeDocument/2006/relationships/image" Target="../media/image1400.png"/><Relationship Id="rId19" Type="http://schemas.openxmlformats.org/officeDocument/2006/relationships/image" Target="../media/image145.png"/><Relationship Id="rId4" Type="http://schemas.openxmlformats.org/officeDocument/2006/relationships/image" Target="../media/image1410.png"/><Relationship Id="rId9" Type="http://schemas.openxmlformats.org/officeDocument/2006/relationships/image" Target="../media/image1390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7ADA7DB-3C0E-5CB7-8318-744188B6F0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82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2643" y="1411358"/>
            <a:ext cx="11066713" cy="17917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Gill Sans semibold" panose="020B0702020104020203" pitchFamily="34" charset="0"/>
                <a:cs typeface="Gill Sans" panose="020B0502020104020203" pitchFamily="34" charset="-79"/>
              </a:rPr>
              <a:t>Frugal: Efficient and Economic Embedding Model Training with Commodity GPUs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8303" y="3600405"/>
            <a:ext cx="9413819" cy="540683"/>
          </a:xfrm>
        </p:spPr>
        <p:txBody>
          <a:bodyPr>
            <a:noAutofit/>
          </a:bodyPr>
          <a:lstStyle/>
          <a:p>
            <a:r>
              <a:rPr lang="en-US" altLang="zh-CN" sz="2800" u="sng" dirty="0" err="1">
                <a:solidFill>
                  <a:srgbClr val="21286E"/>
                </a:solidFill>
                <a:latin typeface="Gill Sans SemiBold" panose="020B0702020104020203" pitchFamily="34" charset="0"/>
                <a:cs typeface="Gill Sans" panose="020B0502020104020203" pitchFamily="34" charset="-79"/>
              </a:rPr>
              <a:t>Minhui</a:t>
            </a:r>
            <a:r>
              <a:rPr lang="zh-CN" altLang="en-US" sz="2800" u="sng" dirty="0">
                <a:solidFill>
                  <a:srgbClr val="21286E"/>
                </a:solidFill>
                <a:latin typeface="Gill Sans SemiBold" panose="020B0702020104020203" pitchFamily="34" charset="0"/>
                <a:cs typeface="Gill Sans" panose="020B0502020104020203" pitchFamily="34" charset="-79"/>
              </a:rPr>
              <a:t> </a:t>
            </a:r>
            <a:r>
              <a:rPr lang="en-US" altLang="zh-CN" sz="2800" u="sng" dirty="0">
                <a:solidFill>
                  <a:srgbClr val="21286E"/>
                </a:solidFill>
                <a:latin typeface="Gill Sans SemiBold" panose="020B0702020104020203" pitchFamily="34" charset="0"/>
                <a:cs typeface="Gill Sans" panose="020B0502020104020203" pitchFamily="34" charset="-79"/>
              </a:rPr>
              <a:t>Xie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8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Shaoxun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 Zeng, </a:t>
            </a:r>
            <a:r>
              <a:rPr lang="en" altLang="zh-CN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Hao Guo, </a:t>
            </a:r>
            <a:r>
              <a:rPr lang="en" altLang="zh-CN" sz="28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Shiwei</a:t>
            </a:r>
            <a:r>
              <a:rPr lang="en" altLang="zh-CN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 Gao, </a:t>
            </a:r>
            <a:r>
              <a:rPr lang="en" altLang="zh-CN" sz="28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Youyou</a:t>
            </a:r>
            <a:r>
              <a:rPr lang="en" altLang="zh-CN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 Lu</a:t>
            </a:r>
            <a:endParaRPr lang="en-US" sz="28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FB878FE-B2CA-77A8-716C-BD2A28E5EA5B}"/>
              </a:ext>
            </a:extLst>
          </p:cNvPr>
          <p:cNvGrpSpPr/>
          <p:nvPr/>
        </p:nvGrpSpPr>
        <p:grpSpPr>
          <a:xfrm>
            <a:off x="2215509" y="4441025"/>
            <a:ext cx="3188979" cy="2011233"/>
            <a:chOff x="3278080" y="4754694"/>
            <a:chExt cx="3188979" cy="2011233"/>
          </a:xfrm>
        </p:grpSpPr>
        <p:sp>
          <p:nvSpPr>
            <p:cNvPr id="10" name="副标题 2">
              <a:extLst>
                <a:ext uri="{FF2B5EF4-FFF2-40B4-BE49-F238E27FC236}">
                  <a16:creationId xmlns:a16="http://schemas.microsoft.com/office/drawing/2014/main" id="{D12CAD1F-8824-8573-DCFB-C07D2390E479}"/>
                </a:ext>
              </a:extLst>
            </p:cNvPr>
            <p:cNvSpPr txBox="1">
              <a:spLocks/>
            </p:cNvSpPr>
            <p:nvPr/>
          </p:nvSpPr>
          <p:spPr>
            <a:xfrm>
              <a:off x="3278080" y="4754694"/>
              <a:ext cx="3188979" cy="6759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i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Tsinghua University</a:t>
              </a:r>
              <a:endParaRPr lang="en-US" sz="2800" i="1" dirty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pic>
          <p:nvPicPr>
            <p:cNvPr id="11" name="Picture 2" descr="Image result for tsinghua">
              <a:extLst>
                <a:ext uri="{FF2B5EF4-FFF2-40B4-BE49-F238E27FC236}">
                  <a16:creationId xmlns:a16="http://schemas.microsoft.com/office/drawing/2014/main" id="{8CF7FCD6-8FB1-0FA1-FC2E-7EA4DE85F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932" y="5430651"/>
              <a:ext cx="1335276" cy="133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ASPLOS 2025 – ASPLOS 2025">
            <a:extLst>
              <a:ext uri="{FF2B5EF4-FFF2-40B4-BE49-F238E27FC236}">
                <a16:creationId xmlns:a16="http://schemas.microsoft.com/office/drawing/2014/main" id="{36D83AC3-40FC-05F7-2DD4-47265A61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9874" cy="7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副标题 2">
            <a:extLst>
              <a:ext uri="{FF2B5EF4-FFF2-40B4-BE49-F238E27FC236}">
                <a16:creationId xmlns:a16="http://schemas.microsoft.com/office/drawing/2014/main" id="{5222496C-0AD5-CBF6-3CFC-E90D5A26B0E7}"/>
              </a:ext>
            </a:extLst>
          </p:cNvPr>
          <p:cNvSpPr txBox="1">
            <a:spLocks/>
          </p:cNvSpPr>
          <p:nvPr/>
        </p:nvSpPr>
        <p:spPr>
          <a:xfrm>
            <a:off x="6446614" y="4441025"/>
            <a:ext cx="3188979" cy="67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i="1" dirty="0">
                <a:latin typeface="Gill Sans" panose="020B0502020104020203" pitchFamily="34" charset="-79"/>
                <a:cs typeface="Gill Sans" panose="020B0502020104020203" pitchFamily="34" charset="-79"/>
              </a:rPr>
              <a:t>Renmin University</a:t>
            </a:r>
            <a:endParaRPr lang="en-US" sz="28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354739-676F-79AC-BCFF-28F41BA0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55" y="5036163"/>
            <a:ext cx="1416095" cy="14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1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DD8799-07D0-09A1-8333-640C8C52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1331486-6160-340E-8755-C7A5B0BEF3EC}"/>
              </a:ext>
            </a:extLst>
          </p:cNvPr>
          <p:cNvSpPr/>
          <p:nvPr/>
        </p:nvSpPr>
        <p:spPr>
          <a:xfrm>
            <a:off x="259597" y="2259106"/>
            <a:ext cx="11932403" cy="1425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/>
            <a:r>
              <a:rPr lang="en-US" altLang="zh-CN" sz="4400" b="0" i="0" u="sng" spc="10" dirty="0">
                <a:solidFill>
                  <a:srgbClr val="C00000"/>
                </a:solidFill>
                <a:effectLst/>
              </a:rPr>
              <a:t>L</a:t>
            </a:r>
            <a:r>
              <a:rPr lang="en" altLang="zh-CN" sz="4400" b="0" i="0" u="sng" spc="10" dirty="0" err="1">
                <a:solidFill>
                  <a:srgbClr val="C00000"/>
                </a:solidFill>
                <a:effectLst/>
              </a:rPr>
              <a:t>imited</a:t>
            </a:r>
            <a:r>
              <a:rPr lang="en" altLang="zh-CN" sz="4400" b="0" i="0" u="sng" spc="10" dirty="0">
                <a:solidFill>
                  <a:srgbClr val="C00000"/>
                </a:solidFill>
                <a:effectLst/>
              </a:rPr>
              <a:t> communication resources</a:t>
            </a:r>
            <a:r>
              <a:rPr lang="en" altLang="zh-CN" sz="4400" b="0" i="0" spc="10" dirty="0">
                <a:solidFill>
                  <a:srgbClr val="C00000"/>
                </a:solidFill>
                <a:effectLst/>
              </a:rPr>
              <a:t> </a:t>
            </a:r>
            <a:r>
              <a:rPr lang="en" altLang="zh-CN" sz="3200" b="0" i="0" spc="10" dirty="0">
                <a:solidFill>
                  <a:srgbClr val="000000"/>
                </a:solidFill>
                <a:effectLst/>
              </a:rPr>
              <a:t>is the main bottleneck, which prevents commodity GPUs from fully reaping their advantages.</a:t>
            </a:r>
            <a:endParaRPr lang="en" altLang="zh-CN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195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70419A2-0129-D1C8-E965-94C97F02A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00EE0F-71B1-2427-0567-619AB108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3AFA86A-8E82-ADCE-0970-B2AAB8B9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Analysis: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 Model Training 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Commodity GPUs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00973E2-ADE6-5BE4-0E79-E79BF10A3E27}"/>
              </a:ext>
            </a:extLst>
          </p:cNvPr>
          <p:cNvSpPr txBox="1"/>
          <p:nvPr/>
        </p:nvSpPr>
        <p:spPr>
          <a:xfrm>
            <a:off x="308945" y="1094919"/>
            <a:ext cx="11472748" cy="1784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Why</a:t>
            </a:r>
            <a:r>
              <a:rPr kumimoji="1" lang="zh-CN" alt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can't </a:t>
            </a:r>
            <a:r>
              <a:rPr kumimoji="1" lang="en-US" altLang="zh-CN" b="1" dirty="0">
                <a:solidFill>
                  <a:srgbClr val="426FBE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similar TFLOPS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translate into </a:t>
            </a:r>
            <a:r>
              <a:rPr kumimoji="1" lang="en-US" altLang="zh-CN" b="1" dirty="0">
                <a:solidFill>
                  <a:srgbClr val="426FBE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similar training performance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? </a:t>
            </a:r>
          </a:p>
          <a:p>
            <a:pPr marL="0" lvl="1" indent="-171450" defTabSz="6858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Reason II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: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CPU involvement overhead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when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fetching non-local </a:t>
            </a:r>
            <a:r>
              <a:rPr lang="en-US" altLang="zh-CN" sz="2200" dirty="0" err="1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paramters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endParaRPr lang="en-US" altLang="zh-CN" sz="2200" dirty="0">
              <a:latin typeface="Gill Sans" panose="020B0502020104020203" pitchFamily="34" charset="-79"/>
              <a:ea typeface="黑体" panose="02010609060101010101" pitchFamily="49" charset="-122"/>
              <a:cs typeface="Gill Sans" panose="020B0502020104020203" pitchFamily="34" charset="-79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61FCA3B-D154-93B4-7585-472E96072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88407"/>
              </p:ext>
            </p:extLst>
          </p:nvPr>
        </p:nvGraphicFramePr>
        <p:xfrm>
          <a:off x="281712" y="2235280"/>
          <a:ext cx="7448487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C643E3FA-5E1D-3CEF-74F8-E1049901D458}"/>
              </a:ext>
            </a:extLst>
          </p:cNvPr>
          <p:cNvCxnSpPr>
            <a:cxnSpLocks/>
          </p:cNvCxnSpPr>
          <p:nvPr/>
        </p:nvCxnSpPr>
        <p:spPr>
          <a:xfrm flipV="1">
            <a:off x="7495469" y="2438050"/>
            <a:ext cx="361561" cy="33543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B0DB090-D5C5-4A57-BF4E-541F32BD16A8}"/>
              </a:ext>
            </a:extLst>
          </p:cNvPr>
          <p:cNvCxnSpPr>
            <a:cxnSpLocks/>
          </p:cNvCxnSpPr>
          <p:nvPr/>
        </p:nvCxnSpPr>
        <p:spPr>
          <a:xfrm>
            <a:off x="7495469" y="4208099"/>
            <a:ext cx="361561" cy="100556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9CCD177-D9F4-64CF-2808-76791D399B89}"/>
              </a:ext>
            </a:extLst>
          </p:cNvPr>
          <p:cNvGrpSpPr/>
          <p:nvPr/>
        </p:nvGrpSpPr>
        <p:grpSpPr>
          <a:xfrm>
            <a:off x="7915898" y="2438050"/>
            <a:ext cx="3708928" cy="2775609"/>
            <a:chOff x="7428089" y="2236658"/>
            <a:chExt cx="3708928" cy="277560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082A4CC-7119-D298-A41A-EB7FD56E8A4F}"/>
                </a:ext>
              </a:extLst>
            </p:cNvPr>
            <p:cNvSpPr txBox="1"/>
            <p:nvPr/>
          </p:nvSpPr>
          <p:spPr>
            <a:xfrm>
              <a:off x="7477087" y="2250295"/>
              <a:ext cx="1354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DC</a:t>
              </a:r>
              <a:r>
                <a:rPr kumimoji="1" lang="zh-CN" altLang="en-US" sz="2000" b="1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 </a:t>
              </a:r>
              <a:r>
                <a:rPr kumimoji="1" lang="en-US" altLang="zh-CN" sz="2000" b="1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GPUs</a:t>
              </a:r>
              <a:r>
                <a:rPr kumimoji="1" lang="zh-CN" altLang="en-US" sz="2000" b="1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45DDDD-0A05-5B79-2AAA-393049D9550D}"/>
                </a:ext>
              </a:extLst>
            </p:cNvPr>
            <p:cNvSpPr/>
            <p:nvPr/>
          </p:nvSpPr>
          <p:spPr>
            <a:xfrm>
              <a:off x="7428089" y="2236658"/>
              <a:ext cx="3708928" cy="27756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03A0465C-7DEC-013B-372E-3E08F7B38D4A}"/>
              </a:ext>
            </a:extLst>
          </p:cNvPr>
          <p:cNvSpPr/>
          <p:nvPr/>
        </p:nvSpPr>
        <p:spPr>
          <a:xfrm>
            <a:off x="7355891" y="4908859"/>
            <a:ext cx="166254" cy="1459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CD7B42-2D41-98D8-41E9-518BE4083711}"/>
              </a:ext>
            </a:extLst>
          </p:cNvPr>
          <p:cNvSpPr/>
          <p:nvPr/>
        </p:nvSpPr>
        <p:spPr>
          <a:xfrm>
            <a:off x="6755058" y="2773484"/>
            <a:ext cx="740411" cy="146222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45CB26-664D-8F08-077E-361D13DDE1E8}"/>
              </a:ext>
            </a:extLst>
          </p:cNvPr>
          <p:cNvSpPr/>
          <p:nvPr/>
        </p:nvSpPr>
        <p:spPr>
          <a:xfrm>
            <a:off x="8591814" y="2981153"/>
            <a:ext cx="776088" cy="340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GPU</a:t>
            </a:r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A7B37A8-6ECE-9C94-8CB2-93B62BD0A3C2}"/>
              </a:ext>
            </a:extLst>
          </p:cNvPr>
          <p:cNvSpPr/>
          <p:nvPr/>
        </p:nvSpPr>
        <p:spPr>
          <a:xfrm>
            <a:off x="10108320" y="2981153"/>
            <a:ext cx="776088" cy="340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GPU</a:t>
            </a:r>
            <a:endParaRPr kumimoji="1" lang="zh-CN" altLang="en-US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A3BE955B-8214-E7DE-6BD3-FF309ECAC0AA}"/>
              </a:ext>
            </a:extLst>
          </p:cNvPr>
          <p:cNvCxnSpPr>
            <a:endCxn id="12" idx="1"/>
          </p:cNvCxnSpPr>
          <p:nvPr/>
        </p:nvCxnSpPr>
        <p:spPr>
          <a:xfrm>
            <a:off x="9417804" y="3151162"/>
            <a:ext cx="69051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25916F56-7A4B-D17B-F629-F63AE5624B73}"/>
              </a:ext>
            </a:extLst>
          </p:cNvPr>
          <p:cNvSpPr/>
          <p:nvPr/>
        </p:nvSpPr>
        <p:spPr>
          <a:xfrm>
            <a:off x="8592194" y="4615775"/>
            <a:ext cx="776088" cy="340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GPU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A3F6F67-D504-F79F-2CC0-6853B2F2D5AF}"/>
              </a:ext>
            </a:extLst>
          </p:cNvPr>
          <p:cNvSpPr txBox="1"/>
          <p:nvPr/>
        </p:nvSpPr>
        <p:spPr>
          <a:xfrm>
            <a:off x="7949862" y="3547333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Commodity</a:t>
            </a:r>
            <a:r>
              <a:rPr kumimoji="1" lang="zh-CN" altLang="en-US" sz="20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kumimoji="1" lang="en-US" altLang="zh-CN" sz="20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GPU</a:t>
            </a:r>
            <a:r>
              <a:rPr kumimoji="1" lang="zh-CN" altLang="en-US" sz="20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796A1A71-1F4A-2464-B3CA-E011C8018241}"/>
              </a:ext>
            </a:extLst>
          </p:cNvPr>
          <p:cNvCxnSpPr/>
          <p:nvPr/>
        </p:nvCxnSpPr>
        <p:spPr>
          <a:xfrm>
            <a:off x="7949862" y="3450527"/>
            <a:ext cx="3674964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7C6E1FDA-DB5E-319B-45D9-42FB2BF437EC}"/>
              </a:ext>
            </a:extLst>
          </p:cNvPr>
          <p:cNvSpPr/>
          <p:nvPr/>
        </p:nvSpPr>
        <p:spPr>
          <a:xfrm>
            <a:off x="10108320" y="4609616"/>
            <a:ext cx="776088" cy="340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GPU</a:t>
            </a:r>
            <a:endParaRPr kumimoji="1" lang="zh-CN" altLang="en-US" dirty="0"/>
          </a:p>
        </p:txBody>
      </p:sp>
      <p:cxnSp>
        <p:nvCxnSpPr>
          <p:cNvPr id="24" name="肘形连接符 23">
            <a:extLst>
              <a:ext uri="{FF2B5EF4-FFF2-40B4-BE49-F238E27FC236}">
                <a16:creationId xmlns:a16="http://schemas.microsoft.com/office/drawing/2014/main" id="{3DF3416A-04D8-6A2C-3B19-C49C42D2E025}"/>
              </a:ext>
            </a:extLst>
          </p:cNvPr>
          <p:cNvCxnSpPr>
            <a:stCxn id="16" idx="0"/>
            <a:endCxn id="21" idx="0"/>
          </p:cNvCxnSpPr>
          <p:nvPr/>
        </p:nvCxnSpPr>
        <p:spPr>
          <a:xfrm rot="5400000" flipH="1" flipV="1">
            <a:off x="9735222" y="3854633"/>
            <a:ext cx="6159" cy="1516126"/>
          </a:xfrm>
          <a:prstGeom prst="bentConnector3">
            <a:avLst>
              <a:gd name="adj1" fmla="val 6681150"/>
            </a:avLst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FA3DA993-92F8-1DD3-C635-CC3646E4145E}"/>
              </a:ext>
            </a:extLst>
          </p:cNvPr>
          <p:cNvSpPr/>
          <p:nvPr/>
        </p:nvSpPr>
        <p:spPr>
          <a:xfrm>
            <a:off x="9375018" y="4033814"/>
            <a:ext cx="776088" cy="34001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CPU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3687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5DD4001-2131-6CAD-57B3-BDA777D3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2081742-23E9-2FC7-3494-D805CCD2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Frugal: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 Idea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883249-BA05-4A0A-540E-E7682EAE18A5}"/>
              </a:ext>
            </a:extLst>
          </p:cNvPr>
          <p:cNvSpPr txBox="1"/>
          <p:nvPr/>
        </p:nvSpPr>
        <p:spPr>
          <a:xfrm>
            <a:off x="281236" y="743938"/>
            <a:ext cx="11910764" cy="1784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endParaRPr lang="en-US" altLang="zh-CN" sz="2200" dirty="0">
              <a:latin typeface="Gill Sans" panose="020B0502020104020203" pitchFamily="34" charset="-79"/>
              <a:ea typeface="黑体" panose="02010609060101010101" pitchFamily="49" charset="-122"/>
              <a:cs typeface="Gill Sans" panose="020B0502020104020203" pitchFamily="34" charset="-79"/>
            </a:endParaRPr>
          </a:p>
          <a:p>
            <a:pPr marL="0" lvl="1" indent="-171450" defTabSz="6858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Observation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: Communication between commodity GPUs must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go through DRAM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.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endParaRPr lang="en-US" altLang="zh-CN" sz="2200" dirty="0">
              <a:latin typeface="Gill Sans" panose="020B0502020104020203" pitchFamily="34" charset="-79"/>
              <a:ea typeface="黑体" panose="02010609060101010101" pitchFamily="49" charset="-122"/>
              <a:cs typeface="Gill Sans" panose="020B0502020104020203" pitchFamily="34" charset="-79"/>
            </a:endParaRPr>
          </a:p>
          <a:p>
            <a:pPr marL="0" lvl="1" indent="-171450" defTabSz="6858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426FBE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Core Idea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: DRAM maintains the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latest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version of all EMBs, avoiding visiting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other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GPUs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on the critical path.</a:t>
            </a:r>
          </a:p>
        </p:txBody>
      </p:sp>
      <p:sp>
        <p:nvSpPr>
          <p:cNvPr id="5" name="上箭头 4">
            <a:extLst>
              <a:ext uri="{FF2B5EF4-FFF2-40B4-BE49-F238E27FC236}">
                <a16:creationId xmlns:a16="http://schemas.microsoft.com/office/drawing/2014/main" id="{CFFF06C3-27D6-2115-A0C2-B7CE2233DA04}"/>
              </a:ext>
            </a:extLst>
          </p:cNvPr>
          <p:cNvSpPr/>
          <p:nvPr/>
        </p:nvSpPr>
        <p:spPr>
          <a:xfrm>
            <a:off x="7107463" y="3292421"/>
            <a:ext cx="335784" cy="1311190"/>
          </a:xfrm>
          <a:prstGeom prst="up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306DC8-0B5A-4AA7-553C-BCD20F72FDDA}"/>
              </a:ext>
            </a:extLst>
          </p:cNvPr>
          <p:cNvSpPr/>
          <p:nvPr/>
        </p:nvSpPr>
        <p:spPr>
          <a:xfrm>
            <a:off x="4812272" y="3316792"/>
            <a:ext cx="144604" cy="11369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上箭头 6">
            <a:extLst>
              <a:ext uri="{FF2B5EF4-FFF2-40B4-BE49-F238E27FC236}">
                <a16:creationId xmlns:a16="http://schemas.microsoft.com/office/drawing/2014/main" id="{06EEFB41-86F1-9B6F-091D-2E72697EDE37}"/>
              </a:ext>
            </a:extLst>
          </p:cNvPr>
          <p:cNvSpPr/>
          <p:nvPr/>
        </p:nvSpPr>
        <p:spPr>
          <a:xfrm>
            <a:off x="3256370" y="3073893"/>
            <a:ext cx="335784" cy="1389576"/>
          </a:xfrm>
          <a:prstGeom prst="up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267">
            <a:extLst>
              <a:ext uri="{FF2B5EF4-FFF2-40B4-BE49-F238E27FC236}">
                <a16:creationId xmlns:a16="http://schemas.microsoft.com/office/drawing/2014/main" id="{3B06DA3B-70D3-EFA6-35BD-8196140A0C23}"/>
              </a:ext>
            </a:extLst>
          </p:cNvPr>
          <p:cNvSpPr txBox="1"/>
          <p:nvPr/>
        </p:nvSpPr>
        <p:spPr>
          <a:xfrm>
            <a:off x="6546477" y="4642559"/>
            <a:ext cx="4300435" cy="4379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800" dirty="0">
                <a:cs typeface="Calibri" panose="020F0502020204030204" pitchFamily="34" charset="0"/>
              </a:rPr>
              <a:t>   </a:t>
            </a:r>
            <a:r>
              <a:rPr lang="en-US" altLang="zh-CN" sz="2800" dirty="0">
                <a:cs typeface="Calibri" panose="020F0502020204030204" pitchFamily="34" charset="0"/>
              </a:rPr>
              <a:t>DRAM</a:t>
            </a:r>
            <a:endParaRPr lang="zh-CN" altLang="en-US" sz="2800" dirty="0"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3A9BCB-357E-76B2-48CD-0CAB5A71FEF0}"/>
              </a:ext>
            </a:extLst>
          </p:cNvPr>
          <p:cNvSpPr txBox="1"/>
          <p:nvPr/>
        </p:nvSpPr>
        <p:spPr>
          <a:xfrm>
            <a:off x="5716383" y="3490096"/>
            <a:ext cx="172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  <a:ea typeface="+mj-ea"/>
                <a:cs typeface="Calibri" panose="020F0502020204030204" pitchFamily="34" charset="0"/>
              </a:rPr>
              <a:t>NO</a:t>
            </a:r>
            <a:r>
              <a:rPr kumimoji="1" lang="zh-CN" altLang="en-US" sz="2000" dirty="0">
                <a:solidFill>
                  <a:srgbClr val="C00000"/>
                </a:solidFill>
                <a:ea typeface="+mj-ea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  <a:ea typeface="+mj-ea"/>
                <a:cs typeface="Calibri" panose="020F0502020204030204" pitchFamily="34" charset="0"/>
              </a:rPr>
              <a:t>CC</a:t>
            </a:r>
            <a:r>
              <a:rPr kumimoji="1" lang="zh-CN" altLang="en-US" sz="2000" dirty="0">
                <a:solidFill>
                  <a:srgbClr val="C00000"/>
                </a:solidFill>
                <a:ea typeface="+mj-ea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  <a:ea typeface="+mj-ea"/>
                <a:cs typeface="Calibri" panose="020F0502020204030204" pitchFamily="34" charset="0"/>
              </a:rPr>
              <a:t>overhead</a:t>
            </a:r>
            <a:endParaRPr kumimoji="1" lang="zh-CN" altLang="en-US" sz="2000" dirty="0">
              <a:solidFill>
                <a:srgbClr val="C00000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文本框 267">
            <a:extLst>
              <a:ext uri="{FF2B5EF4-FFF2-40B4-BE49-F238E27FC236}">
                <a16:creationId xmlns:a16="http://schemas.microsoft.com/office/drawing/2014/main" id="{FD95EE98-971D-F288-782B-2D301BEBFF6D}"/>
              </a:ext>
            </a:extLst>
          </p:cNvPr>
          <p:cNvSpPr txBox="1"/>
          <p:nvPr/>
        </p:nvSpPr>
        <p:spPr>
          <a:xfrm>
            <a:off x="2351649" y="4472238"/>
            <a:ext cx="1279868" cy="4331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600" dirty="0"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cs typeface="Calibri" panose="020F0502020204030204" pitchFamily="34" charset="0"/>
              </a:rPr>
              <a:t>GPU</a:t>
            </a:r>
            <a:r>
              <a:rPr lang="en-US" altLang="zh-CN" sz="2600" baseline="-25000" dirty="0">
                <a:cs typeface="Calibri" panose="020F0502020204030204" pitchFamily="34" charset="0"/>
              </a:rPr>
              <a:t>1</a:t>
            </a:r>
            <a:endParaRPr lang="zh-CN" altLang="en-US" sz="2600" baseline="-25000" dirty="0">
              <a:cs typeface="Calibri" panose="020F0502020204030204" pitchFamily="34" charset="0"/>
            </a:endParaRPr>
          </a:p>
        </p:txBody>
      </p:sp>
      <p:sp>
        <p:nvSpPr>
          <p:cNvPr id="11" name="文本框 267">
            <a:extLst>
              <a:ext uri="{FF2B5EF4-FFF2-40B4-BE49-F238E27FC236}">
                <a16:creationId xmlns:a16="http://schemas.microsoft.com/office/drawing/2014/main" id="{8B30B465-4874-A9BD-0DB4-1091D743F00F}"/>
              </a:ext>
            </a:extLst>
          </p:cNvPr>
          <p:cNvSpPr txBox="1"/>
          <p:nvPr/>
        </p:nvSpPr>
        <p:spPr>
          <a:xfrm>
            <a:off x="2338782" y="2618987"/>
            <a:ext cx="1292743" cy="4331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600" dirty="0"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cs typeface="Calibri" panose="020F0502020204030204" pitchFamily="34" charset="0"/>
              </a:rPr>
              <a:t>GPU</a:t>
            </a:r>
            <a:r>
              <a:rPr lang="en-US" altLang="zh-CN" sz="2600" baseline="-25000" dirty="0">
                <a:cs typeface="Calibri" panose="020F0502020204030204" pitchFamily="34" charset="0"/>
              </a:rPr>
              <a:t>0</a:t>
            </a:r>
            <a:endParaRPr lang="zh-CN" altLang="en-US" sz="2600" baseline="-25000" dirty="0">
              <a:cs typeface="Calibri" panose="020F0502020204030204" pitchFamily="34" charset="0"/>
            </a:endParaRPr>
          </a:p>
        </p:txBody>
      </p:sp>
      <p:sp>
        <p:nvSpPr>
          <p:cNvPr id="12" name="文本框 267">
            <a:extLst>
              <a:ext uri="{FF2B5EF4-FFF2-40B4-BE49-F238E27FC236}">
                <a16:creationId xmlns:a16="http://schemas.microsoft.com/office/drawing/2014/main" id="{B4F88B98-07C9-C012-44BE-491FA73FDEEA}"/>
              </a:ext>
            </a:extLst>
          </p:cNvPr>
          <p:cNvSpPr txBox="1"/>
          <p:nvPr/>
        </p:nvSpPr>
        <p:spPr>
          <a:xfrm>
            <a:off x="2338782" y="3635882"/>
            <a:ext cx="3017202" cy="4379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800" dirty="0"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cs typeface="Calibri" panose="020F0502020204030204" pitchFamily="34" charset="0"/>
              </a:rPr>
              <a:t>DRAM</a:t>
            </a:r>
            <a:endParaRPr lang="zh-CN" altLang="en-US" sz="2800" dirty="0"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69484B8-3A10-32CF-B472-FBC5109FD722}"/>
              </a:ext>
            </a:extLst>
          </p:cNvPr>
          <p:cNvSpPr txBox="1"/>
          <p:nvPr/>
        </p:nvSpPr>
        <p:spPr>
          <a:xfrm>
            <a:off x="83555" y="2754389"/>
            <a:ext cx="2114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  <a:ea typeface="+mj-ea"/>
                <a:cs typeface="Calibri" panose="020F0502020204030204" pitchFamily="34" charset="0"/>
              </a:rPr>
              <a:t>Large</a:t>
            </a:r>
            <a:r>
              <a:rPr kumimoji="1" lang="zh-CN" altLang="en-US" sz="2000" dirty="0">
                <a:solidFill>
                  <a:srgbClr val="C00000"/>
                </a:solidFill>
                <a:ea typeface="+mj-ea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  <a:ea typeface="+mj-ea"/>
                <a:cs typeface="Calibri" panose="020F0502020204030204" pitchFamily="34" charset="0"/>
              </a:rPr>
              <a:t>communication</a:t>
            </a:r>
            <a:r>
              <a:rPr kumimoji="1" lang="zh-CN" altLang="en-US" sz="2000" dirty="0">
                <a:solidFill>
                  <a:srgbClr val="C00000"/>
                </a:solidFill>
                <a:ea typeface="+mj-ea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  <a:ea typeface="+mj-ea"/>
                <a:cs typeface="Calibri" panose="020F0502020204030204" pitchFamily="34" charset="0"/>
              </a:rPr>
              <a:t>overhead</a:t>
            </a:r>
            <a:endParaRPr kumimoji="1" lang="zh-CN" altLang="en-US" sz="2000" dirty="0">
              <a:solidFill>
                <a:srgbClr val="C00000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914025A-C04C-71DD-C7EC-013CB5E21BDE}"/>
              </a:ext>
            </a:extLst>
          </p:cNvPr>
          <p:cNvSpPr/>
          <p:nvPr/>
        </p:nvSpPr>
        <p:spPr>
          <a:xfrm>
            <a:off x="3230072" y="3113151"/>
            <a:ext cx="1893131" cy="1320139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36819C-E113-AF3D-CFD6-B4FD87E9D59B}"/>
              </a:ext>
            </a:extLst>
          </p:cNvPr>
          <p:cNvSpPr txBox="1"/>
          <p:nvPr/>
        </p:nvSpPr>
        <p:spPr>
          <a:xfrm>
            <a:off x="1681443" y="5246650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Existing systems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29206AA-C151-C025-ADBE-856FD321C4DF}"/>
              </a:ext>
            </a:extLst>
          </p:cNvPr>
          <p:cNvSpPr txBox="1"/>
          <p:nvPr/>
        </p:nvSpPr>
        <p:spPr>
          <a:xfrm>
            <a:off x="8238056" y="5246650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Frugal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C187683C-8218-0C65-E23F-5B418213732A}"/>
              </a:ext>
            </a:extLst>
          </p:cNvPr>
          <p:cNvCxnSpPr/>
          <p:nvPr/>
        </p:nvCxnSpPr>
        <p:spPr>
          <a:xfrm>
            <a:off x="5612860" y="2538924"/>
            <a:ext cx="0" cy="31712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EF1DC18D-1CC4-68BC-3114-48C6026F5F44}"/>
              </a:ext>
            </a:extLst>
          </p:cNvPr>
          <p:cNvSpPr/>
          <p:nvPr/>
        </p:nvSpPr>
        <p:spPr>
          <a:xfrm>
            <a:off x="3233311" y="2652951"/>
            <a:ext cx="335784" cy="3357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DE86C0B-A23D-D841-72B1-D2F3861CE5F7}"/>
              </a:ext>
            </a:extLst>
          </p:cNvPr>
          <p:cNvSpPr/>
          <p:nvPr/>
        </p:nvSpPr>
        <p:spPr>
          <a:xfrm>
            <a:off x="3233311" y="4520926"/>
            <a:ext cx="335784" cy="3357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6BF921C-933C-08DA-6BF9-E1FB5AFFEA66}"/>
              </a:ext>
            </a:extLst>
          </p:cNvPr>
          <p:cNvSpPr/>
          <p:nvPr/>
        </p:nvSpPr>
        <p:spPr>
          <a:xfrm>
            <a:off x="3906841" y="3686985"/>
            <a:ext cx="335784" cy="3357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13DA1CE-C2C0-8A0F-D06A-C6F47D41C831}"/>
              </a:ext>
            </a:extLst>
          </p:cNvPr>
          <p:cNvSpPr/>
          <p:nvPr/>
        </p:nvSpPr>
        <p:spPr>
          <a:xfrm>
            <a:off x="4242625" y="3686985"/>
            <a:ext cx="335784" cy="3357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C9D7B29-ECE9-E097-E130-4455EA139171}"/>
              </a:ext>
            </a:extLst>
          </p:cNvPr>
          <p:cNvSpPr/>
          <p:nvPr/>
        </p:nvSpPr>
        <p:spPr>
          <a:xfrm>
            <a:off x="4572452" y="3686985"/>
            <a:ext cx="335784" cy="3357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F858386-EC3C-5A02-D6BA-280A9E111CE2}"/>
              </a:ext>
            </a:extLst>
          </p:cNvPr>
          <p:cNvSpPr/>
          <p:nvPr/>
        </p:nvSpPr>
        <p:spPr>
          <a:xfrm>
            <a:off x="4908236" y="3686985"/>
            <a:ext cx="335784" cy="3357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101B9E4-4195-DA46-D2C8-5B149E4F54C3}"/>
              </a:ext>
            </a:extLst>
          </p:cNvPr>
          <p:cNvSpPr/>
          <p:nvPr/>
        </p:nvSpPr>
        <p:spPr>
          <a:xfrm>
            <a:off x="8086686" y="4682228"/>
            <a:ext cx="335784" cy="3357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DA8A8D5-DB86-FA29-E8B9-985AC964BE7D}"/>
              </a:ext>
            </a:extLst>
          </p:cNvPr>
          <p:cNvSpPr/>
          <p:nvPr/>
        </p:nvSpPr>
        <p:spPr>
          <a:xfrm>
            <a:off x="8422802" y="4682228"/>
            <a:ext cx="335784" cy="3357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5015055-7BE9-8C78-ACCB-7B2D6777A0DD}"/>
              </a:ext>
            </a:extLst>
          </p:cNvPr>
          <p:cNvSpPr/>
          <p:nvPr/>
        </p:nvSpPr>
        <p:spPr>
          <a:xfrm>
            <a:off x="8758918" y="4682228"/>
            <a:ext cx="335784" cy="3357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723DD56-E0FC-106F-F3B8-F47866582A0F}"/>
              </a:ext>
            </a:extLst>
          </p:cNvPr>
          <p:cNvSpPr/>
          <p:nvPr/>
        </p:nvSpPr>
        <p:spPr>
          <a:xfrm>
            <a:off x="9095034" y="4682228"/>
            <a:ext cx="335784" cy="3357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42AE0A6-D834-6956-E2CF-8DF2C4AC5585}"/>
              </a:ext>
            </a:extLst>
          </p:cNvPr>
          <p:cNvSpPr/>
          <p:nvPr/>
        </p:nvSpPr>
        <p:spPr>
          <a:xfrm>
            <a:off x="9431150" y="4682228"/>
            <a:ext cx="335784" cy="3357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E50DFE1-561B-978F-BD93-7CB9E9F5F6A0}"/>
              </a:ext>
            </a:extLst>
          </p:cNvPr>
          <p:cNvSpPr/>
          <p:nvPr/>
        </p:nvSpPr>
        <p:spPr>
          <a:xfrm>
            <a:off x="9767266" y="4682228"/>
            <a:ext cx="335784" cy="3357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2B1DE17-A25F-D69B-8B25-F9565C944D55}"/>
              </a:ext>
            </a:extLst>
          </p:cNvPr>
          <p:cNvSpPr txBox="1"/>
          <p:nvPr/>
        </p:nvSpPr>
        <p:spPr>
          <a:xfrm>
            <a:off x="107185" y="2957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EE83A26-6C8F-C258-5381-2016D5C49974}"/>
              </a:ext>
            </a:extLst>
          </p:cNvPr>
          <p:cNvSpPr/>
          <p:nvPr/>
        </p:nvSpPr>
        <p:spPr>
          <a:xfrm>
            <a:off x="10621094" y="5204814"/>
            <a:ext cx="335784" cy="3357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DD2B89A-B4DC-921C-7865-C0E84242B97A}"/>
              </a:ext>
            </a:extLst>
          </p:cNvPr>
          <p:cNvSpPr txBox="1"/>
          <p:nvPr/>
        </p:nvSpPr>
        <p:spPr>
          <a:xfrm>
            <a:off x="10992633" y="518815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Hot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EMBs</a:t>
            </a:r>
            <a:endParaRPr kumimoji="1"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29A8F59-BCFB-CC1E-0576-FC30FACE4264}"/>
              </a:ext>
            </a:extLst>
          </p:cNvPr>
          <p:cNvSpPr/>
          <p:nvPr/>
        </p:nvSpPr>
        <p:spPr>
          <a:xfrm>
            <a:off x="10641123" y="5593368"/>
            <a:ext cx="335784" cy="3357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D861312-9024-10F4-2674-3985A43C4FF1}"/>
              </a:ext>
            </a:extLst>
          </p:cNvPr>
          <p:cNvSpPr txBox="1"/>
          <p:nvPr/>
        </p:nvSpPr>
        <p:spPr>
          <a:xfrm>
            <a:off x="10992633" y="5576594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EMBs</a:t>
            </a:r>
            <a:endParaRPr kumimoji="1" lang="zh-CN" altLang="en-US" dirty="0"/>
          </a:p>
        </p:txBody>
      </p:sp>
      <p:sp>
        <p:nvSpPr>
          <p:cNvPr id="35" name="文本框 267">
            <a:extLst>
              <a:ext uri="{FF2B5EF4-FFF2-40B4-BE49-F238E27FC236}">
                <a16:creationId xmlns:a16="http://schemas.microsoft.com/office/drawing/2014/main" id="{380604D1-C841-A770-F890-24EC6236739B}"/>
              </a:ext>
            </a:extLst>
          </p:cNvPr>
          <p:cNvSpPr txBox="1"/>
          <p:nvPr/>
        </p:nvSpPr>
        <p:spPr>
          <a:xfrm>
            <a:off x="3834033" y="4472238"/>
            <a:ext cx="1279868" cy="4331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600" dirty="0"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cs typeface="Calibri" panose="020F0502020204030204" pitchFamily="34" charset="0"/>
              </a:rPr>
              <a:t>GPU</a:t>
            </a:r>
            <a:r>
              <a:rPr lang="en-US" altLang="zh-CN" sz="2600" baseline="-25000" dirty="0">
                <a:cs typeface="Calibri" panose="020F0502020204030204" pitchFamily="34" charset="0"/>
              </a:rPr>
              <a:t>2</a:t>
            </a:r>
            <a:endParaRPr lang="zh-CN" altLang="en-US" sz="2600" baseline="-25000" dirty="0">
              <a:cs typeface="Calibri" panose="020F050202020403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1F50841-777D-4C22-6198-198AF1C7BF2D}"/>
              </a:ext>
            </a:extLst>
          </p:cNvPr>
          <p:cNvSpPr/>
          <p:nvPr/>
        </p:nvSpPr>
        <p:spPr>
          <a:xfrm>
            <a:off x="4711218" y="4520926"/>
            <a:ext cx="335784" cy="3357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567891A-C812-4A9E-7070-C53DA8A78A2B}"/>
              </a:ext>
            </a:extLst>
          </p:cNvPr>
          <p:cNvSpPr/>
          <p:nvPr/>
        </p:nvSpPr>
        <p:spPr>
          <a:xfrm rot="5400000">
            <a:off x="4069731" y="2618775"/>
            <a:ext cx="146673" cy="154979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267">
            <a:extLst>
              <a:ext uri="{FF2B5EF4-FFF2-40B4-BE49-F238E27FC236}">
                <a16:creationId xmlns:a16="http://schemas.microsoft.com/office/drawing/2014/main" id="{9A270642-2AE2-046C-2417-FB81B8AB84CE}"/>
              </a:ext>
            </a:extLst>
          </p:cNvPr>
          <p:cNvSpPr txBox="1"/>
          <p:nvPr/>
        </p:nvSpPr>
        <p:spPr>
          <a:xfrm>
            <a:off x="6546478" y="2871264"/>
            <a:ext cx="1292743" cy="4331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600" dirty="0"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cs typeface="Calibri" panose="020F0502020204030204" pitchFamily="34" charset="0"/>
              </a:rPr>
              <a:t>GPU</a:t>
            </a:r>
            <a:r>
              <a:rPr lang="en-US" altLang="zh-CN" sz="2600" baseline="-25000" dirty="0">
                <a:cs typeface="Calibri" panose="020F0502020204030204" pitchFamily="34" charset="0"/>
              </a:rPr>
              <a:t>0</a:t>
            </a:r>
            <a:endParaRPr lang="zh-CN" altLang="en-US" sz="2600" baseline="-25000" dirty="0">
              <a:cs typeface="Calibri" panose="020F050202020403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A9A32CD-C731-83D4-8FFC-F4CCCE3F3FB0}"/>
              </a:ext>
            </a:extLst>
          </p:cNvPr>
          <p:cNvSpPr/>
          <p:nvPr/>
        </p:nvSpPr>
        <p:spPr>
          <a:xfrm>
            <a:off x="7443306" y="2905228"/>
            <a:ext cx="335784" cy="3357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40" name="文本框 267">
            <a:extLst>
              <a:ext uri="{FF2B5EF4-FFF2-40B4-BE49-F238E27FC236}">
                <a16:creationId xmlns:a16="http://schemas.microsoft.com/office/drawing/2014/main" id="{674C1A7F-4228-1BB1-B6AB-E3F10EB42F3F}"/>
              </a:ext>
            </a:extLst>
          </p:cNvPr>
          <p:cNvSpPr txBox="1"/>
          <p:nvPr/>
        </p:nvSpPr>
        <p:spPr>
          <a:xfrm>
            <a:off x="7962744" y="2871264"/>
            <a:ext cx="1279868" cy="4331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600" dirty="0"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cs typeface="Calibri" panose="020F0502020204030204" pitchFamily="34" charset="0"/>
              </a:rPr>
              <a:t>GPU</a:t>
            </a:r>
            <a:r>
              <a:rPr lang="en-US" altLang="zh-CN" sz="2600" baseline="-25000" dirty="0">
                <a:cs typeface="Calibri" panose="020F0502020204030204" pitchFamily="34" charset="0"/>
              </a:rPr>
              <a:t>1</a:t>
            </a:r>
            <a:endParaRPr lang="zh-CN" altLang="en-US" sz="2600" baseline="-25000" dirty="0">
              <a:cs typeface="Calibri" panose="020F050202020403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14DA941-1D12-C37D-9E8E-F72E6C713402}"/>
              </a:ext>
            </a:extLst>
          </p:cNvPr>
          <p:cNvSpPr/>
          <p:nvPr/>
        </p:nvSpPr>
        <p:spPr>
          <a:xfrm>
            <a:off x="8846705" y="2914755"/>
            <a:ext cx="335784" cy="3357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2" name="文本框 267">
            <a:extLst>
              <a:ext uri="{FF2B5EF4-FFF2-40B4-BE49-F238E27FC236}">
                <a16:creationId xmlns:a16="http://schemas.microsoft.com/office/drawing/2014/main" id="{5DBDA663-EF09-B853-BD2D-6800946FCD57}"/>
              </a:ext>
            </a:extLst>
          </p:cNvPr>
          <p:cNvSpPr txBox="1"/>
          <p:nvPr/>
        </p:nvSpPr>
        <p:spPr>
          <a:xfrm>
            <a:off x="9445128" y="2868016"/>
            <a:ext cx="1279868" cy="4331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600" dirty="0"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cs typeface="Calibri" panose="020F0502020204030204" pitchFamily="34" charset="0"/>
              </a:rPr>
              <a:t>GPU</a:t>
            </a:r>
            <a:r>
              <a:rPr lang="en-US" altLang="zh-CN" sz="2600" baseline="-25000" dirty="0">
                <a:cs typeface="Calibri" panose="020F0502020204030204" pitchFamily="34" charset="0"/>
              </a:rPr>
              <a:t>2</a:t>
            </a:r>
            <a:endParaRPr lang="zh-CN" altLang="en-US" sz="2600" baseline="-25000" dirty="0">
              <a:cs typeface="Calibri" panose="020F0502020204030204" pitchFamily="34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96FE1E5-3CB5-4D19-6508-8D31067AA6EA}"/>
              </a:ext>
            </a:extLst>
          </p:cNvPr>
          <p:cNvSpPr/>
          <p:nvPr/>
        </p:nvSpPr>
        <p:spPr>
          <a:xfrm>
            <a:off x="10329089" y="2911507"/>
            <a:ext cx="335784" cy="3357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7BA3904F-514D-4E41-285A-331BD26FCE62}"/>
              </a:ext>
            </a:extLst>
          </p:cNvPr>
          <p:cNvCxnSpPr/>
          <p:nvPr/>
        </p:nvCxnSpPr>
        <p:spPr>
          <a:xfrm>
            <a:off x="2179177" y="3301176"/>
            <a:ext cx="1069676" cy="11409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59339D16-34A0-7160-DCD9-8FED5E407F37}"/>
              </a:ext>
            </a:extLst>
          </p:cNvPr>
          <p:cNvSpPr/>
          <p:nvPr/>
        </p:nvSpPr>
        <p:spPr>
          <a:xfrm>
            <a:off x="2179177" y="3606698"/>
            <a:ext cx="3287949" cy="501809"/>
          </a:xfrm>
          <a:prstGeom prst="rect">
            <a:avLst/>
          </a:prstGeom>
          <a:solidFill>
            <a:schemeClr val="bg1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FBB1CDF-65A7-BD7A-BEFC-F64AADB07B21}"/>
              </a:ext>
            </a:extLst>
          </p:cNvPr>
          <p:cNvSpPr/>
          <p:nvPr/>
        </p:nvSpPr>
        <p:spPr>
          <a:xfrm>
            <a:off x="10103050" y="4682228"/>
            <a:ext cx="335784" cy="3357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BA92DB65-2FFF-E3B9-E8EB-5F7F6F36EFFC}"/>
              </a:ext>
            </a:extLst>
          </p:cNvPr>
          <p:cNvCxnSpPr/>
          <p:nvPr/>
        </p:nvCxnSpPr>
        <p:spPr>
          <a:xfrm flipH="1">
            <a:off x="8574775" y="3326541"/>
            <a:ext cx="9559" cy="1316018"/>
          </a:xfrm>
          <a:prstGeom prst="straightConnector1">
            <a:avLst/>
          </a:prstGeom>
          <a:ln w="76200">
            <a:solidFill>
              <a:schemeClr val="accent2"/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C34A6A9C-3BF0-0150-AA71-CE399D0A4C18}"/>
              </a:ext>
            </a:extLst>
          </p:cNvPr>
          <p:cNvCxnSpPr/>
          <p:nvPr/>
        </p:nvCxnSpPr>
        <p:spPr>
          <a:xfrm>
            <a:off x="9904053" y="3316792"/>
            <a:ext cx="0" cy="1320139"/>
          </a:xfrm>
          <a:prstGeom prst="straightConnector1">
            <a:avLst/>
          </a:prstGeom>
          <a:ln w="76200">
            <a:solidFill>
              <a:schemeClr val="accent2"/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39B627CD-9DE4-26A3-F4B9-733914ECD15A}"/>
              </a:ext>
            </a:extLst>
          </p:cNvPr>
          <p:cNvSpPr txBox="1"/>
          <p:nvPr/>
        </p:nvSpPr>
        <p:spPr>
          <a:xfrm>
            <a:off x="60561" y="4188427"/>
            <a:ext cx="2511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2000" dirty="0">
                <a:solidFill>
                  <a:srgbClr val="426FBE"/>
                </a:solidFill>
              </a:rPr>
              <a:t>Passively waiting for queries </a:t>
            </a:r>
          </a:p>
          <a:p>
            <a:pPr algn="ctr"/>
            <a:r>
              <a:rPr kumimoji="1" lang="en" altLang="zh-CN" sz="2000" dirty="0"/>
              <a:t>(</a:t>
            </a:r>
            <a:r>
              <a:rPr kumimoji="1" lang="en" altLang="zh-CN" sz="2000" u="sng" dirty="0"/>
              <a:t>on the critical path</a:t>
            </a:r>
            <a:r>
              <a:rPr kumimoji="1" lang="en" altLang="zh-CN" sz="2000" dirty="0"/>
              <a:t>)</a:t>
            </a:r>
            <a:endParaRPr kumimoji="1" lang="zh-CN" altLang="en-US" sz="20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DF993BB-6F32-65C1-5ECB-126E8FE1E7B3}"/>
              </a:ext>
            </a:extLst>
          </p:cNvPr>
          <p:cNvSpPr txBox="1"/>
          <p:nvPr/>
        </p:nvSpPr>
        <p:spPr>
          <a:xfrm>
            <a:off x="9770828" y="3508278"/>
            <a:ext cx="2474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2000" dirty="0">
                <a:solidFill>
                  <a:srgbClr val="426FBE"/>
                </a:solidFill>
              </a:rPr>
              <a:t>GPU</a:t>
            </a:r>
            <a:r>
              <a:rPr kumimoji="1" lang="en-US" altLang="zh-CN" sz="2000" baseline="-25000" dirty="0">
                <a:solidFill>
                  <a:srgbClr val="426FBE"/>
                </a:solidFill>
              </a:rPr>
              <a:t>1/2</a:t>
            </a:r>
            <a:r>
              <a:rPr kumimoji="1" lang="en" altLang="zh-CN" sz="2000" dirty="0">
                <a:solidFill>
                  <a:srgbClr val="426FBE"/>
                </a:solidFill>
              </a:rPr>
              <a:t> proactively flush </a:t>
            </a:r>
            <a:r>
              <a:rPr kumimoji="1" lang="en-US" altLang="zh-CN" sz="2000" dirty="0">
                <a:solidFill>
                  <a:srgbClr val="426FBE"/>
                </a:solidFill>
              </a:rPr>
              <a:t>EMBs</a:t>
            </a:r>
            <a:r>
              <a:rPr kumimoji="1" lang="zh-CN" altLang="en-US" sz="2000" dirty="0">
                <a:solidFill>
                  <a:srgbClr val="426FBE"/>
                </a:solidFill>
              </a:rPr>
              <a:t> </a:t>
            </a:r>
            <a:endParaRPr kumimoji="1" lang="en-US" altLang="zh-CN" sz="2000" dirty="0">
              <a:solidFill>
                <a:srgbClr val="426FBE"/>
              </a:solidFill>
            </a:endParaRPr>
          </a:p>
          <a:p>
            <a:pPr algn="ctr"/>
            <a:r>
              <a:rPr kumimoji="1" lang="en-US" altLang="zh-CN" sz="2000" u="sng" dirty="0"/>
              <a:t>(</a:t>
            </a:r>
            <a:r>
              <a:rPr kumimoji="1" lang="en" altLang="zh-CN" sz="2000" u="sng" dirty="0"/>
              <a:t>non-critical path</a:t>
            </a:r>
            <a:r>
              <a:rPr kumimoji="1" lang="en-US" altLang="zh-CN" sz="2000" u="sng" dirty="0"/>
              <a:t>)</a:t>
            </a:r>
            <a:endParaRPr kumimoji="1" lang="zh-CN" altLang="en-US" sz="2000" u="sng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D9F739D-130F-F123-A254-4098B871372E}"/>
              </a:ext>
            </a:extLst>
          </p:cNvPr>
          <p:cNvSpPr/>
          <p:nvPr/>
        </p:nvSpPr>
        <p:spPr>
          <a:xfrm>
            <a:off x="5982261" y="2697388"/>
            <a:ext cx="1907474" cy="1930472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B4EF93F0-4031-D337-9BB2-261689C35323}"/>
              </a:ext>
            </a:extLst>
          </p:cNvPr>
          <p:cNvSpPr/>
          <p:nvPr/>
        </p:nvSpPr>
        <p:spPr>
          <a:xfrm>
            <a:off x="762005" y="6002551"/>
            <a:ext cx="10230615" cy="437991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Key problem: how to maintain the consistency*</a:t>
            </a:r>
            <a:r>
              <a:rPr lang="zh-CN" altLang="en-US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of EMBs</a:t>
            </a:r>
            <a:r>
              <a:rPr lang="zh-CN" altLang="en-US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on DRAM with low overhead?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38BF04E-B755-E62C-0DC1-2332A4D8C163}"/>
              </a:ext>
            </a:extLst>
          </p:cNvPr>
          <p:cNvSpPr txBox="1"/>
          <p:nvPr/>
        </p:nvSpPr>
        <p:spPr>
          <a:xfrm>
            <a:off x="-44349" y="6498397"/>
            <a:ext cx="546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kumimoji="1" lang="en" altLang="zh-CN" dirty="0">
                <a:solidFill>
                  <a:schemeClr val="bg1">
                    <a:lumMod val="50000"/>
                  </a:schemeClr>
                </a:solidFill>
              </a:rPr>
              <a:t> We maintain strong consistency (synchronous training)</a:t>
            </a:r>
          </a:p>
        </p:txBody>
      </p:sp>
    </p:spTree>
    <p:extLst>
      <p:ext uri="{BB962C8B-B14F-4D97-AF65-F5344CB8AC3E}">
        <p14:creationId xmlns:p14="http://schemas.microsoft.com/office/powerpoint/2010/main" val="25840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9" grpId="0"/>
      <p:bldP spid="50" grpId="0"/>
      <p:bldP spid="51" grpId="0" animBg="1"/>
      <p:bldP spid="5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8EA8D4-9688-8ED2-3A29-1F2B471A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59698A9-FF7A-D226-026D-BBEADC33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Frugal: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 Idea</a:t>
            </a:r>
            <a:endParaRPr kumimoji="1" lang="zh-CN" altLang="en-US" dirty="0"/>
          </a:p>
        </p:txBody>
      </p:sp>
      <p:sp>
        <p:nvSpPr>
          <p:cNvPr id="99" name="左大括号 98">
            <a:extLst>
              <a:ext uri="{FF2B5EF4-FFF2-40B4-BE49-F238E27FC236}">
                <a16:creationId xmlns:a16="http://schemas.microsoft.com/office/drawing/2014/main" id="{070A3E65-ED32-F7F1-4638-F5BC6DD00ABA}"/>
              </a:ext>
            </a:extLst>
          </p:cNvPr>
          <p:cNvSpPr/>
          <p:nvPr/>
        </p:nvSpPr>
        <p:spPr>
          <a:xfrm rot="16200000">
            <a:off x="4550651" y="2626959"/>
            <a:ext cx="129600" cy="3256965"/>
          </a:xfrm>
          <a:prstGeom prst="leftBrace">
            <a:avLst>
              <a:gd name="adj1" fmla="val 27843"/>
              <a:gd name="adj2" fmla="val 49437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25E10356-2546-A216-B58F-DE18D286BEC0}"/>
              </a:ext>
            </a:extLst>
          </p:cNvPr>
          <p:cNvSpPr txBox="1"/>
          <p:nvPr/>
        </p:nvSpPr>
        <p:spPr>
          <a:xfrm>
            <a:off x="4221766" y="4233515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Step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0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左大括号 100">
            <a:extLst>
              <a:ext uri="{FF2B5EF4-FFF2-40B4-BE49-F238E27FC236}">
                <a16:creationId xmlns:a16="http://schemas.microsoft.com/office/drawing/2014/main" id="{D2DD2EC9-1ACA-C7DC-88C7-70428C1248F5}"/>
              </a:ext>
            </a:extLst>
          </p:cNvPr>
          <p:cNvSpPr/>
          <p:nvPr/>
        </p:nvSpPr>
        <p:spPr>
          <a:xfrm rot="16200000">
            <a:off x="7619695" y="3011165"/>
            <a:ext cx="114696" cy="2503457"/>
          </a:xfrm>
          <a:prstGeom prst="leftBrace">
            <a:avLst>
              <a:gd name="adj1" fmla="val 27843"/>
              <a:gd name="adj2" fmla="val 49437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B307B629-21B4-B6D6-826D-B076D10D0434}"/>
              </a:ext>
            </a:extLst>
          </p:cNvPr>
          <p:cNvSpPr txBox="1"/>
          <p:nvPr/>
        </p:nvSpPr>
        <p:spPr>
          <a:xfrm>
            <a:off x="7300375" y="4233515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Step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1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左大括号 102">
            <a:extLst>
              <a:ext uri="{FF2B5EF4-FFF2-40B4-BE49-F238E27FC236}">
                <a16:creationId xmlns:a16="http://schemas.microsoft.com/office/drawing/2014/main" id="{192B1ABC-F907-90DF-2EFD-448F75F072FD}"/>
              </a:ext>
            </a:extLst>
          </p:cNvPr>
          <p:cNvSpPr/>
          <p:nvPr/>
        </p:nvSpPr>
        <p:spPr>
          <a:xfrm rot="16200000">
            <a:off x="4419476" y="4074402"/>
            <a:ext cx="100336" cy="3029088"/>
          </a:xfrm>
          <a:prstGeom prst="leftBrace">
            <a:avLst>
              <a:gd name="adj1" fmla="val 27843"/>
              <a:gd name="adj2" fmla="val 49437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961CE104-CC7A-FB48-59D2-CBF52F868012}"/>
              </a:ext>
            </a:extLst>
          </p:cNvPr>
          <p:cNvSpPr txBox="1"/>
          <p:nvPr/>
        </p:nvSpPr>
        <p:spPr>
          <a:xfrm>
            <a:off x="3309254" y="5540586"/>
            <a:ext cx="105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Step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0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左大括号 104">
            <a:extLst>
              <a:ext uri="{FF2B5EF4-FFF2-40B4-BE49-F238E27FC236}">
                <a16:creationId xmlns:a16="http://schemas.microsoft.com/office/drawing/2014/main" id="{8ACB9B78-2CA9-BAEE-6A30-FF3DDA4E4AB2}"/>
              </a:ext>
            </a:extLst>
          </p:cNvPr>
          <p:cNvSpPr/>
          <p:nvPr/>
        </p:nvSpPr>
        <p:spPr>
          <a:xfrm rot="16200000">
            <a:off x="7593027" y="4417008"/>
            <a:ext cx="105666" cy="2345755"/>
          </a:xfrm>
          <a:prstGeom prst="leftBrace">
            <a:avLst>
              <a:gd name="adj1" fmla="val 27843"/>
              <a:gd name="adj2" fmla="val 49437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383139CE-D408-18B2-A63B-DA1F2907C4BD}"/>
              </a:ext>
            </a:extLst>
          </p:cNvPr>
          <p:cNvSpPr txBox="1"/>
          <p:nvPr/>
        </p:nvSpPr>
        <p:spPr>
          <a:xfrm>
            <a:off x="6407113" y="5542021"/>
            <a:ext cx="105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Step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1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5AE8E349-A554-8EC9-22AD-B3605F644B6F}"/>
              </a:ext>
            </a:extLst>
          </p:cNvPr>
          <p:cNvSpPr txBox="1"/>
          <p:nvPr/>
        </p:nvSpPr>
        <p:spPr>
          <a:xfrm>
            <a:off x="2822508" y="387161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615ECA2C-BB50-C2FC-84B2-3B21D4521751}"/>
              </a:ext>
            </a:extLst>
          </p:cNvPr>
          <p:cNvSpPr txBox="1"/>
          <p:nvPr/>
        </p:nvSpPr>
        <p:spPr>
          <a:xfrm>
            <a:off x="3377503" y="387161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B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highlight>
                <a:srgbClr val="FBF3D8"/>
              </a:highlight>
              <a:latin typeface="Calibri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26581240-F3D9-ADC7-860F-3A7DA91BF65C}"/>
              </a:ext>
            </a:extLst>
          </p:cNvPr>
          <p:cNvSpPr txBox="1"/>
          <p:nvPr/>
        </p:nvSpPr>
        <p:spPr>
          <a:xfrm>
            <a:off x="3932463" y="3871611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D0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D1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D2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</a:t>
            </a:r>
            <a:endParaRPr kumimoji="1" lang="zh-CN" altLang="en-US" dirty="0">
              <a:solidFill>
                <a:prstClr val="white"/>
              </a:solidFill>
              <a:highlight>
                <a:srgbClr val="426FBE"/>
              </a:highlight>
              <a:latin typeface="Calibri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C46240E6-FC98-524B-DF67-D3DD8C1D6FD6}"/>
              </a:ext>
            </a:extLst>
          </p:cNvPr>
          <p:cNvSpPr txBox="1"/>
          <p:nvPr/>
        </p:nvSpPr>
        <p:spPr>
          <a:xfrm>
            <a:off x="6269874" y="387161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62987627-1AF8-1335-E857-86BAA201A665}"/>
              </a:ext>
            </a:extLst>
          </p:cNvPr>
          <p:cNvSpPr txBox="1"/>
          <p:nvPr/>
        </p:nvSpPr>
        <p:spPr>
          <a:xfrm>
            <a:off x="6824869" y="387161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B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highlight>
                <a:srgbClr val="FBF3D8"/>
              </a:highlight>
              <a:latin typeface="Calibri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8A39AAF9-7C04-923C-0BA3-34B0BEB7DB49}"/>
              </a:ext>
            </a:extLst>
          </p:cNvPr>
          <p:cNvSpPr txBox="1"/>
          <p:nvPr/>
        </p:nvSpPr>
        <p:spPr>
          <a:xfrm>
            <a:off x="7379829" y="3871611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D2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D3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</a:t>
            </a:r>
            <a:endParaRPr kumimoji="1" lang="zh-CN" altLang="en-US" dirty="0">
              <a:solidFill>
                <a:prstClr val="white"/>
              </a:solidFill>
              <a:highlight>
                <a:srgbClr val="426FBE"/>
              </a:highlight>
              <a:latin typeface="Calibri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80767469-3FB9-29C4-DFFF-BDD8257782BB}"/>
              </a:ext>
            </a:extLst>
          </p:cNvPr>
          <p:cNvSpPr txBox="1"/>
          <p:nvPr/>
        </p:nvSpPr>
        <p:spPr>
          <a:xfrm>
            <a:off x="2803377" y="519510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0FA21601-2478-F38F-243B-C7190F72A3F4}"/>
              </a:ext>
            </a:extLst>
          </p:cNvPr>
          <p:cNvSpPr txBox="1"/>
          <p:nvPr/>
        </p:nvSpPr>
        <p:spPr>
          <a:xfrm>
            <a:off x="3144534" y="5199537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white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latin typeface="Calibri"/>
              </a:rPr>
              <a:t>D2</a:t>
            </a:r>
            <a:r>
              <a:rPr kumimoji="1" lang="zh-CN" altLang="en-US" dirty="0">
                <a:solidFill>
                  <a:prstClr val="white"/>
                </a:solidFill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latin typeface="Calibri"/>
              </a:rPr>
              <a:t>]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D0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D1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</a:t>
            </a:r>
            <a:endParaRPr kumimoji="1" lang="zh-CN" altLang="en-US" dirty="0">
              <a:solidFill>
                <a:prstClr val="white"/>
              </a:solidFill>
              <a:highlight>
                <a:srgbClr val="426FBE"/>
              </a:highlight>
              <a:latin typeface="Calibri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8EE7BF98-2852-E46E-35C2-B37B035ECE22}"/>
              </a:ext>
            </a:extLst>
          </p:cNvPr>
          <p:cNvSpPr txBox="1"/>
          <p:nvPr/>
        </p:nvSpPr>
        <p:spPr>
          <a:xfrm>
            <a:off x="6326659" y="51965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4496B798-B5E6-5BDA-5E79-9B2C425BF693}"/>
              </a:ext>
            </a:extLst>
          </p:cNvPr>
          <p:cNvSpPr txBox="1"/>
          <p:nvPr/>
        </p:nvSpPr>
        <p:spPr>
          <a:xfrm>
            <a:off x="6881654" y="519654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B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highlight>
                <a:srgbClr val="FBF3D8"/>
              </a:highlight>
              <a:latin typeface="Calibri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50BA2E8E-9E05-FD66-A1E3-56D324BE509A}"/>
              </a:ext>
            </a:extLst>
          </p:cNvPr>
          <p:cNvSpPr txBox="1"/>
          <p:nvPr/>
        </p:nvSpPr>
        <p:spPr>
          <a:xfrm>
            <a:off x="7428975" y="518836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D2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D3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</a:t>
            </a:r>
            <a:endParaRPr kumimoji="1" lang="zh-CN" altLang="en-US" dirty="0">
              <a:solidFill>
                <a:prstClr val="white"/>
              </a:solidFill>
              <a:highlight>
                <a:srgbClr val="426FBE"/>
              </a:highlight>
              <a:latin typeface="Calibri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0CBDC9AD-5AA2-A3DE-30FC-3EF2BF65CBE0}"/>
              </a:ext>
            </a:extLst>
          </p:cNvPr>
          <p:cNvSpPr txBox="1"/>
          <p:nvPr/>
        </p:nvSpPr>
        <p:spPr>
          <a:xfrm>
            <a:off x="120489" y="3858025"/>
            <a:ext cx="144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prstClr val="black"/>
                </a:solidFill>
                <a:latin typeface="Calibri"/>
              </a:rPr>
              <a:t>Naïve</a:t>
            </a:r>
            <a:endParaRPr kumimoji="1" lang="zh-CN" alt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0EBD3ECE-9DFA-3B80-BE46-36D50D0CB1DD}"/>
              </a:ext>
            </a:extLst>
          </p:cNvPr>
          <p:cNvSpPr txBox="1"/>
          <p:nvPr/>
        </p:nvSpPr>
        <p:spPr>
          <a:xfrm>
            <a:off x="9078097" y="5120004"/>
            <a:ext cx="184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426FBE"/>
                </a:solidFill>
                <a:latin typeface="Calibri"/>
              </a:rPr>
              <a:t>Async</a:t>
            </a:r>
            <a:r>
              <a:rPr kumimoji="1" lang="zh-CN" altLang="en-US" sz="2000" dirty="0">
                <a:solidFill>
                  <a:srgbClr val="426FBE"/>
                </a:solidFill>
                <a:latin typeface="Calibri"/>
              </a:rPr>
              <a:t> </a:t>
            </a:r>
            <a:r>
              <a:rPr kumimoji="1" lang="en-US" altLang="zh-CN" sz="2000" dirty="0">
                <a:solidFill>
                  <a:srgbClr val="426FBE"/>
                </a:solidFill>
                <a:latin typeface="Calibri"/>
              </a:rPr>
              <a:t>flushing</a:t>
            </a:r>
            <a:endParaRPr kumimoji="1" lang="zh-CN" altLang="en-US" sz="2000" dirty="0">
              <a:solidFill>
                <a:srgbClr val="426FBE"/>
              </a:solidFill>
              <a:latin typeface="Calibri"/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0A2EF8C0-DC46-7F0B-3ED9-F3EBB417A81B}"/>
              </a:ext>
            </a:extLst>
          </p:cNvPr>
          <p:cNvSpPr txBox="1"/>
          <p:nvPr/>
        </p:nvSpPr>
        <p:spPr>
          <a:xfrm>
            <a:off x="1574525" y="3884196"/>
            <a:ext cx="133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/>
                <a:cs typeface="+mn-cs"/>
              </a:rPr>
              <a:t>Foreground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9D58FCB3-71CD-CC48-9D97-763559158650}"/>
              </a:ext>
            </a:extLst>
          </p:cNvPr>
          <p:cNvSpPr txBox="1"/>
          <p:nvPr/>
        </p:nvSpPr>
        <p:spPr>
          <a:xfrm>
            <a:off x="1574850" y="4890584"/>
            <a:ext cx="128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Background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7DE75290-9AD9-B465-6F51-8C68DFD65776}"/>
              </a:ext>
            </a:extLst>
          </p:cNvPr>
          <p:cNvSpPr txBox="1"/>
          <p:nvPr/>
        </p:nvSpPr>
        <p:spPr>
          <a:xfrm>
            <a:off x="1574850" y="5208057"/>
            <a:ext cx="12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" altLang="zh-CN" dirty="0">
                <a:solidFill>
                  <a:prstClr val="black"/>
                </a:solidFill>
              </a:rPr>
              <a:t>Foreground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4" name="直线连接符 123">
            <a:extLst>
              <a:ext uri="{FF2B5EF4-FFF2-40B4-BE49-F238E27FC236}">
                <a16:creationId xmlns:a16="http://schemas.microsoft.com/office/drawing/2014/main" id="{C3AF3606-B0B7-5401-A444-0E298E140726}"/>
              </a:ext>
            </a:extLst>
          </p:cNvPr>
          <p:cNvCxnSpPr>
            <a:cxnSpLocks/>
          </p:cNvCxnSpPr>
          <p:nvPr/>
        </p:nvCxnSpPr>
        <p:spPr>
          <a:xfrm>
            <a:off x="792978" y="4597323"/>
            <a:ext cx="9205834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sp>
        <p:nvSpPr>
          <p:cNvPr id="125" name="文本框 124">
            <a:extLst>
              <a:ext uri="{FF2B5EF4-FFF2-40B4-BE49-F238E27FC236}">
                <a16:creationId xmlns:a16="http://schemas.microsoft.com/office/drawing/2014/main" id="{207DF09D-A5BF-F8D6-1F01-EE00AB285AB8}"/>
              </a:ext>
            </a:extLst>
          </p:cNvPr>
          <p:cNvSpPr txBox="1"/>
          <p:nvPr/>
        </p:nvSpPr>
        <p:spPr>
          <a:xfrm>
            <a:off x="26051" y="4903798"/>
            <a:ext cx="1592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Frugal</a:t>
            </a:r>
            <a:endParaRPr lang="zh-CN" alt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B45226A0-2202-3CB5-E79E-4857751980DB}"/>
              </a:ext>
            </a:extLst>
          </p:cNvPr>
          <p:cNvSpPr txBox="1"/>
          <p:nvPr/>
        </p:nvSpPr>
        <p:spPr>
          <a:xfrm>
            <a:off x="5417921" y="5196816"/>
            <a:ext cx="842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D2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</a:t>
            </a:r>
            <a:endParaRPr lang="zh-CN" alt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9" name="组合 4">
            <a:extLst>
              <a:ext uri="{FF2B5EF4-FFF2-40B4-BE49-F238E27FC236}">
                <a16:creationId xmlns:a16="http://schemas.microsoft.com/office/drawing/2014/main" id="{C9DAEEB6-CEDB-6E04-DAD1-F0A6A4024B3E}"/>
              </a:ext>
            </a:extLst>
          </p:cNvPr>
          <p:cNvGrpSpPr/>
          <p:nvPr/>
        </p:nvGrpSpPr>
        <p:grpSpPr>
          <a:xfrm>
            <a:off x="291826" y="1096789"/>
            <a:ext cx="11869178" cy="647700"/>
            <a:chOff x="238407" y="1877625"/>
            <a:chExt cx="8240722" cy="647700"/>
          </a:xfrm>
        </p:grpSpPr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964F3ED5-3191-D334-F930-D235C6251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07" y="1877625"/>
              <a:ext cx="528599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文本框 6">
              <a:extLst>
                <a:ext uri="{FF2B5EF4-FFF2-40B4-BE49-F238E27FC236}">
                  <a16:creationId xmlns:a16="http://schemas.microsoft.com/office/drawing/2014/main" id="{AFAE7673-CF49-1D7F-6EE0-0FEF11EC94A1}"/>
                </a:ext>
              </a:extLst>
            </p:cNvPr>
            <p:cNvSpPr txBox="1"/>
            <p:nvPr/>
          </p:nvSpPr>
          <p:spPr>
            <a:xfrm>
              <a:off x="800819" y="1962702"/>
              <a:ext cx="76783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SzPct val="80000"/>
              </a:pP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Naïve</a:t>
              </a:r>
              <a:r>
                <a:rPr lang="zh-CN" altLang="en-US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s</a:t>
              </a:r>
              <a:r>
                <a:rPr lang="en" altLang="zh-CN" sz="2400" dirty="0" err="1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olution</a:t>
              </a:r>
              <a:r>
                <a:rPr lang="en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to maintaining consistency: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W</a:t>
              </a:r>
              <a:r>
                <a:rPr lang="en" altLang="zh-CN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rite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-</a:t>
              </a:r>
              <a:r>
                <a:rPr lang="en" altLang="zh-CN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through</a:t>
              </a:r>
              <a:r>
                <a:rPr lang="zh-CN" altLang="en-US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cache</a:t>
              </a:r>
              <a:r>
                <a:rPr lang="en-US" altLang="zh-CN" sz="2400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?</a:t>
              </a:r>
              <a:r>
                <a:rPr lang="zh-CN" altLang="en-US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   </a:t>
              </a: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Yet,</a:t>
              </a:r>
              <a:r>
                <a:rPr lang="en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h</a:t>
              </a:r>
              <a:r>
                <a:rPr lang="en" altLang="zh-CN" sz="2400" dirty="0" err="1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igh</a:t>
              </a:r>
              <a:r>
                <a:rPr lang="en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overhead!</a:t>
              </a:r>
              <a:endParaRPr lang="en-US" altLang="zh-CN" sz="24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endParaRPr>
            </a:p>
          </p:txBody>
        </p:sp>
      </p:grpSp>
      <p:grpSp>
        <p:nvGrpSpPr>
          <p:cNvPr id="132" name="组合 28">
            <a:extLst>
              <a:ext uri="{FF2B5EF4-FFF2-40B4-BE49-F238E27FC236}">
                <a16:creationId xmlns:a16="http://schemas.microsoft.com/office/drawing/2014/main" id="{4CE4111C-BCA3-9BF4-F5F7-959A9176B913}"/>
              </a:ext>
            </a:extLst>
          </p:cNvPr>
          <p:cNvGrpSpPr/>
          <p:nvPr/>
        </p:nvGrpSpPr>
        <p:grpSpPr>
          <a:xfrm>
            <a:off x="387772" y="1788863"/>
            <a:ext cx="11382640" cy="865910"/>
            <a:chOff x="218024" y="5872596"/>
            <a:chExt cx="11382640" cy="865910"/>
          </a:xfrm>
        </p:grpSpPr>
        <p:pic>
          <p:nvPicPr>
            <p:cNvPr id="133" name="Picture 2">
              <a:extLst>
                <a:ext uri="{FF2B5EF4-FFF2-40B4-BE49-F238E27FC236}">
                  <a16:creationId xmlns:a16="http://schemas.microsoft.com/office/drawing/2014/main" id="{D1540A46-EC3A-BCD0-38A4-C231B492B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24" y="5872596"/>
              <a:ext cx="562271" cy="56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文本框 30">
              <a:extLst>
                <a:ext uri="{FF2B5EF4-FFF2-40B4-BE49-F238E27FC236}">
                  <a16:creationId xmlns:a16="http://schemas.microsoft.com/office/drawing/2014/main" id="{7BD9C4FC-B692-0921-710D-9961550D8360}"/>
                </a:ext>
              </a:extLst>
            </p:cNvPr>
            <p:cNvSpPr txBox="1"/>
            <p:nvPr/>
          </p:nvSpPr>
          <p:spPr>
            <a:xfrm>
              <a:off x="883423" y="5907509"/>
              <a:ext cx="107172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SzPct val="80000"/>
              </a:pP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A</a:t>
              </a:r>
              <a:r>
                <a:rPr lang="en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synchronous </a:t>
              </a: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flushing:</a:t>
              </a:r>
              <a:r>
                <a:rPr lang="zh-CN" altLang="en-US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</a:t>
              </a:r>
              <a:r>
                <a:rPr lang="en" altLang="zh-CN" sz="2400" dirty="0">
                  <a:solidFill>
                    <a:srgbClr val="426FBE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Prioritize</a:t>
              </a:r>
              <a:r>
                <a:rPr lang="en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flushing EMB with upcoming reads based on </a:t>
              </a:r>
              <a:r>
                <a:rPr lang="en" altLang="zh-CN" sz="2400" u="sng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training predictability</a:t>
              </a:r>
              <a:endParaRPr lang="en-US" altLang="zh-CN" sz="2400" u="sng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7419BCF8-F549-7707-C7E1-A02EB6E15E6B}"/>
              </a:ext>
            </a:extLst>
          </p:cNvPr>
          <p:cNvSpPr txBox="1"/>
          <p:nvPr/>
        </p:nvSpPr>
        <p:spPr>
          <a:xfrm>
            <a:off x="9920178" y="5586330"/>
            <a:ext cx="1978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]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Forward</a:t>
            </a:r>
          </a:p>
          <a:p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B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]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Backward</a:t>
            </a:r>
          </a:p>
          <a:p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[D1]</a:t>
            </a:r>
            <a:r>
              <a:rPr kumimoji="1" lang="zh-CN" alt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Update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DRAM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8D7ADEB6-7E32-DA79-DE19-8AA8B40CF313}"/>
              </a:ext>
            </a:extLst>
          </p:cNvPr>
          <p:cNvSpPr/>
          <p:nvPr/>
        </p:nvSpPr>
        <p:spPr>
          <a:xfrm>
            <a:off x="9920178" y="5586330"/>
            <a:ext cx="1978618" cy="89746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DB3D0BA-B346-64F0-23B5-837AAFB520E8}"/>
              </a:ext>
            </a:extLst>
          </p:cNvPr>
          <p:cNvSpPr txBox="1"/>
          <p:nvPr/>
        </p:nvSpPr>
        <p:spPr>
          <a:xfrm>
            <a:off x="3358372" y="519510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B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highlight>
                <a:srgbClr val="FBF3D8"/>
              </a:highlight>
              <a:latin typeface="Calibri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18409D-2E27-F2DE-27A3-7F630FA09562}"/>
              </a:ext>
            </a:extLst>
          </p:cNvPr>
          <p:cNvSpPr txBox="1"/>
          <p:nvPr/>
        </p:nvSpPr>
        <p:spPr>
          <a:xfrm>
            <a:off x="9087789" y="3868807"/>
            <a:ext cx="155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  <a:latin typeface="Calibri"/>
              </a:rPr>
              <a:t>Long stall</a:t>
            </a:r>
            <a:endParaRPr kumimoji="1" lang="zh-CN" altLang="en-US" sz="20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643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769 " pathEditMode="relative" ptsTypes="AA">
                                      <p:cBhvr>
                                        <p:cTn id="4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769 " pathEditMode="relative" ptsTypes="AA">
                                      <p:cBhvr>
                                        <p:cTn id="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769 " pathEditMode="relative" ptsTypes="AA">
                                      <p:cBhvr>
                                        <p:cTn id="4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/>
      <p:bldP spid="105" grpId="0" animBg="1"/>
      <p:bldP spid="106" grpId="0"/>
      <p:bldP spid="113" grpId="0"/>
      <p:bldP spid="115" grpId="0"/>
      <p:bldP spid="115" grpId="1"/>
      <p:bldP spid="116" grpId="0"/>
      <p:bldP spid="117" grpId="0"/>
      <p:bldP spid="118" grpId="0"/>
      <p:bldP spid="118" grpId="1"/>
      <p:bldP spid="120" grpId="0"/>
      <p:bldP spid="122" grpId="0"/>
      <p:bldP spid="123" grpId="0"/>
      <p:bldP spid="125" grpId="0"/>
      <p:bldP spid="128" grpId="0"/>
      <p:bldP spid="128" grpId="1"/>
      <p:bldP spid="135" grpId="0"/>
      <p:bldP spid="136" grpId="0" animBg="1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B381A9-A8A8-E925-468A-83CFA7DF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537444E-AE43-EFDA-85ED-54565B13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Frugal: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 Idea</a:t>
            </a:r>
            <a:endParaRPr kumimoji="1"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3B8DB01-ED02-C538-DB3C-172D3FF15EDC}"/>
              </a:ext>
            </a:extLst>
          </p:cNvPr>
          <p:cNvSpPr/>
          <p:nvPr/>
        </p:nvSpPr>
        <p:spPr>
          <a:xfrm>
            <a:off x="3911877" y="4917054"/>
            <a:ext cx="783147" cy="26697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42" name="左大括号 41">
            <a:extLst>
              <a:ext uri="{FF2B5EF4-FFF2-40B4-BE49-F238E27FC236}">
                <a16:creationId xmlns:a16="http://schemas.microsoft.com/office/drawing/2014/main" id="{559B9BB5-213F-AD20-DF40-5CFAC0F5E66A}"/>
              </a:ext>
            </a:extLst>
          </p:cNvPr>
          <p:cNvSpPr/>
          <p:nvPr/>
        </p:nvSpPr>
        <p:spPr>
          <a:xfrm rot="16200000">
            <a:off x="4550651" y="2626959"/>
            <a:ext cx="129600" cy="3256965"/>
          </a:xfrm>
          <a:prstGeom prst="leftBrace">
            <a:avLst>
              <a:gd name="adj1" fmla="val 27843"/>
              <a:gd name="adj2" fmla="val 49437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7A9375A-067C-70C0-3EBB-EC851715F53C}"/>
              </a:ext>
            </a:extLst>
          </p:cNvPr>
          <p:cNvSpPr txBox="1"/>
          <p:nvPr/>
        </p:nvSpPr>
        <p:spPr>
          <a:xfrm>
            <a:off x="4221766" y="4233515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Step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0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左大括号 43">
            <a:extLst>
              <a:ext uri="{FF2B5EF4-FFF2-40B4-BE49-F238E27FC236}">
                <a16:creationId xmlns:a16="http://schemas.microsoft.com/office/drawing/2014/main" id="{1D3E4EED-4165-0D2D-8371-8EB231455632}"/>
              </a:ext>
            </a:extLst>
          </p:cNvPr>
          <p:cNvSpPr/>
          <p:nvPr/>
        </p:nvSpPr>
        <p:spPr>
          <a:xfrm rot="16200000">
            <a:off x="7619695" y="3011165"/>
            <a:ext cx="114696" cy="2503457"/>
          </a:xfrm>
          <a:prstGeom prst="leftBrace">
            <a:avLst>
              <a:gd name="adj1" fmla="val 27843"/>
              <a:gd name="adj2" fmla="val 49437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84FC076-0E8C-079C-6788-E5008DFAC19B}"/>
              </a:ext>
            </a:extLst>
          </p:cNvPr>
          <p:cNvSpPr txBox="1"/>
          <p:nvPr/>
        </p:nvSpPr>
        <p:spPr>
          <a:xfrm>
            <a:off x="7300375" y="4233515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Step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1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左大括号 45">
            <a:extLst>
              <a:ext uri="{FF2B5EF4-FFF2-40B4-BE49-F238E27FC236}">
                <a16:creationId xmlns:a16="http://schemas.microsoft.com/office/drawing/2014/main" id="{3C9C55A7-2166-4821-AD4D-3DE6EAE48089}"/>
              </a:ext>
            </a:extLst>
          </p:cNvPr>
          <p:cNvSpPr/>
          <p:nvPr/>
        </p:nvSpPr>
        <p:spPr>
          <a:xfrm rot="16200000">
            <a:off x="3796479" y="4672472"/>
            <a:ext cx="125263" cy="1808022"/>
          </a:xfrm>
          <a:prstGeom prst="leftBrace">
            <a:avLst>
              <a:gd name="adj1" fmla="val 27843"/>
              <a:gd name="adj2" fmla="val 49437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4C20EF3-E7AA-8C53-1B7E-4E67625DDA69}"/>
              </a:ext>
            </a:extLst>
          </p:cNvPr>
          <p:cNvSpPr txBox="1"/>
          <p:nvPr/>
        </p:nvSpPr>
        <p:spPr>
          <a:xfrm>
            <a:off x="3309254" y="5540586"/>
            <a:ext cx="105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Step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0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左大括号 47">
            <a:extLst>
              <a:ext uri="{FF2B5EF4-FFF2-40B4-BE49-F238E27FC236}">
                <a16:creationId xmlns:a16="http://schemas.microsoft.com/office/drawing/2014/main" id="{983C125A-FE3A-BE98-D416-BE9D7CB0B617}"/>
              </a:ext>
            </a:extLst>
          </p:cNvPr>
          <p:cNvSpPr/>
          <p:nvPr/>
        </p:nvSpPr>
        <p:spPr>
          <a:xfrm rot="16200000">
            <a:off x="5205911" y="5137918"/>
            <a:ext cx="145013" cy="861720"/>
          </a:xfrm>
          <a:prstGeom prst="leftBrace">
            <a:avLst>
              <a:gd name="adj1" fmla="val 27843"/>
              <a:gd name="adj2" fmla="val 49437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B87F7F2-1845-1357-29A0-88B195D049FA}"/>
              </a:ext>
            </a:extLst>
          </p:cNvPr>
          <p:cNvSpPr txBox="1"/>
          <p:nvPr/>
        </p:nvSpPr>
        <p:spPr>
          <a:xfrm>
            <a:off x="4781688" y="5540586"/>
            <a:ext cx="105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Step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1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C1F0CB7-0E10-A4E0-A50D-8A34C79F0863}"/>
              </a:ext>
            </a:extLst>
          </p:cNvPr>
          <p:cNvSpPr txBox="1"/>
          <p:nvPr/>
        </p:nvSpPr>
        <p:spPr>
          <a:xfrm>
            <a:off x="2822508" y="387161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F2E24C2-7405-F3F6-7BF3-731A60CA12EF}"/>
              </a:ext>
            </a:extLst>
          </p:cNvPr>
          <p:cNvSpPr txBox="1"/>
          <p:nvPr/>
        </p:nvSpPr>
        <p:spPr>
          <a:xfrm>
            <a:off x="3377503" y="387161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B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highlight>
                <a:srgbClr val="FBF3D8"/>
              </a:highlight>
              <a:latin typeface="Calibri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DD071DC-141A-25E4-DF8C-1CA1AAABA22C}"/>
              </a:ext>
            </a:extLst>
          </p:cNvPr>
          <p:cNvSpPr txBox="1"/>
          <p:nvPr/>
        </p:nvSpPr>
        <p:spPr>
          <a:xfrm>
            <a:off x="3932463" y="3871611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D0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D1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D2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</a:t>
            </a:r>
            <a:endParaRPr kumimoji="1" lang="zh-CN" altLang="en-US" dirty="0">
              <a:solidFill>
                <a:prstClr val="white"/>
              </a:solidFill>
              <a:highlight>
                <a:srgbClr val="426FBE"/>
              </a:highlight>
              <a:latin typeface="Calibri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0D953C9-9854-43B4-E6E7-B999FB5C0B3D}"/>
              </a:ext>
            </a:extLst>
          </p:cNvPr>
          <p:cNvSpPr txBox="1"/>
          <p:nvPr/>
        </p:nvSpPr>
        <p:spPr>
          <a:xfrm>
            <a:off x="6269874" y="387161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58B76FA-C8E4-4319-C2AB-D8DA323A3292}"/>
              </a:ext>
            </a:extLst>
          </p:cNvPr>
          <p:cNvSpPr txBox="1"/>
          <p:nvPr/>
        </p:nvSpPr>
        <p:spPr>
          <a:xfrm>
            <a:off x="6824869" y="387161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B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highlight>
                <a:srgbClr val="FBF3D8"/>
              </a:highlight>
              <a:latin typeface="Calibri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216B29A-E054-6A5F-CD89-5EC6A85DD414}"/>
              </a:ext>
            </a:extLst>
          </p:cNvPr>
          <p:cNvSpPr txBox="1"/>
          <p:nvPr/>
        </p:nvSpPr>
        <p:spPr>
          <a:xfrm>
            <a:off x="7379829" y="3871611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D2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D3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</a:t>
            </a:r>
            <a:endParaRPr kumimoji="1" lang="zh-CN" altLang="en-US" dirty="0">
              <a:solidFill>
                <a:prstClr val="white"/>
              </a:solidFill>
              <a:highlight>
                <a:srgbClr val="426FBE"/>
              </a:highlight>
              <a:latin typeface="Calibri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D719298-F96C-2FE8-FAF9-FF665E398118}"/>
              </a:ext>
            </a:extLst>
          </p:cNvPr>
          <p:cNvSpPr txBox="1"/>
          <p:nvPr/>
        </p:nvSpPr>
        <p:spPr>
          <a:xfrm>
            <a:off x="2803377" y="519510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6A66636-D073-0447-6A44-EBA9A087189F}"/>
              </a:ext>
            </a:extLst>
          </p:cNvPr>
          <p:cNvSpPr txBox="1"/>
          <p:nvPr/>
        </p:nvSpPr>
        <p:spPr>
          <a:xfrm>
            <a:off x="3358372" y="519510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B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highlight>
                <a:srgbClr val="FBF3D8"/>
              </a:highlight>
              <a:latin typeface="Calibri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2ABF04C-4FE0-FFA6-33BC-7B73FE2EC268}"/>
              </a:ext>
            </a:extLst>
          </p:cNvPr>
          <p:cNvSpPr txBox="1"/>
          <p:nvPr/>
        </p:nvSpPr>
        <p:spPr>
          <a:xfrm>
            <a:off x="4701234" y="519510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083CED1-FE1A-4004-640B-ECF3DB9180B0}"/>
              </a:ext>
            </a:extLst>
          </p:cNvPr>
          <p:cNvSpPr txBox="1"/>
          <p:nvPr/>
        </p:nvSpPr>
        <p:spPr>
          <a:xfrm>
            <a:off x="5256229" y="519510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B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]</a:t>
            </a:r>
            <a:endParaRPr kumimoji="1" lang="zh-CN" altLang="en-US" dirty="0">
              <a:solidFill>
                <a:prstClr val="black"/>
              </a:solidFill>
              <a:highlight>
                <a:srgbClr val="FBF3D8"/>
              </a:highlight>
              <a:latin typeface="Calibri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1FA5D5D-5694-728A-2227-FEAFB9592AD4}"/>
              </a:ext>
            </a:extLst>
          </p:cNvPr>
          <p:cNvSpPr txBox="1"/>
          <p:nvPr/>
        </p:nvSpPr>
        <p:spPr>
          <a:xfrm>
            <a:off x="6146980" y="488113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D2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D3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</a:t>
            </a:r>
            <a:endParaRPr kumimoji="1" lang="zh-CN" altLang="en-US" dirty="0">
              <a:solidFill>
                <a:prstClr val="white"/>
              </a:solidFill>
              <a:highlight>
                <a:srgbClr val="426FBE"/>
              </a:highlight>
              <a:latin typeface="Calibri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4BE03ED-1A4C-81C4-764B-A02378F0FAF3}"/>
              </a:ext>
            </a:extLst>
          </p:cNvPr>
          <p:cNvSpPr txBox="1"/>
          <p:nvPr/>
        </p:nvSpPr>
        <p:spPr>
          <a:xfrm>
            <a:off x="7713147" y="4857052"/>
            <a:ext cx="2075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426FBE"/>
                </a:solidFill>
                <a:latin typeface="Calibri"/>
              </a:rPr>
              <a:t>Async</a:t>
            </a:r>
            <a:r>
              <a:rPr kumimoji="1" lang="zh-CN" altLang="en-US" sz="2000" dirty="0">
                <a:solidFill>
                  <a:srgbClr val="426FBE"/>
                </a:solidFill>
                <a:latin typeface="Calibri"/>
              </a:rPr>
              <a:t> </a:t>
            </a:r>
            <a:r>
              <a:rPr kumimoji="1" lang="en-US" altLang="zh-CN" sz="2000" dirty="0">
                <a:solidFill>
                  <a:srgbClr val="426FBE"/>
                </a:solidFill>
                <a:latin typeface="Calibri"/>
              </a:rPr>
              <a:t>flushing</a:t>
            </a:r>
            <a:endParaRPr kumimoji="1" lang="zh-CN" altLang="en-US" sz="2000" dirty="0">
              <a:solidFill>
                <a:srgbClr val="426FBE"/>
              </a:solidFill>
              <a:latin typeface="Calibri"/>
            </a:endParaRPr>
          </a:p>
        </p:txBody>
      </p: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86DB138E-EDF5-8060-3FAB-489A76E2ABC1}"/>
              </a:ext>
            </a:extLst>
          </p:cNvPr>
          <p:cNvCxnSpPr>
            <a:cxnSpLocks/>
          </p:cNvCxnSpPr>
          <p:nvPr/>
        </p:nvCxnSpPr>
        <p:spPr>
          <a:xfrm>
            <a:off x="792978" y="4597323"/>
            <a:ext cx="9205834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sp>
        <p:nvSpPr>
          <p:cNvPr id="70" name="手杖形箭头 69">
            <a:extLst>
              <a:ext uri="{FF2B5EF4-FFF2-40B4-BE49-F238E27FC236}">
                <a16:creationId xmlns:a16="http://schemas.microsoft.com/office/drawing/2014/main" id="{E91BFAF8-AA44-B4F6-593E-2C572D5A49DB}"/>
              </a:ext>
            </a:extLst>
          </p:cNvPr>
          <p:cNvSpPr/>
          <p:nvPr/>
        </p:nvSpPr>
        <p:spPr>
          <a:xfrm flipH="1">
            <a:off x="4461634" y="4721405"/>
            <a:ext cx="1808237" cy="41075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7372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CA8C2F98-AA26-FA8B-9772-23EB4D7D44D7}"/>
              </a:ext>
            </a:extLst>
          </p:cNvPr>
          <p:cNvSpPr txBox="1"/>
          <p:nvPr/>
        </p:nvSpPr>
        <p:spPr>
          <a:xfrm>
            <a:off x="6213621" y="4590016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>
                <a:solidFill>
                  <a:srgbClr val="C00000"/>
                </a:solidFill>
                <a:latin typeface="Calibri"/>
              </a:rPr>
              <a:t>Prioritise</a:t>
            </a:r>
            <a:r>
              <a:rPr kumimoji="1" lang="en-US" altLang="zh-CN" sz="2000" dirty="0">
                <a:solidFill>
                  <a:srgbClr val="C00000"/>
                </a:solidFill>
                <a:latin typeface="Calibri"/>
              </a:rPr>
              <a:t> </a:t>
            </a:r>
            <a:endParaRPr kumimoji="1" lang="zh-CN" altLang="en-US" sz="2000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614C6785-25F0-955B-1143-3B6DBD9C8E4D}"/>
              </a:ext>
            </a:extLst>
          </p:cNvPr>
          <p:cNvGrpSpPr/>
          <p:nvPr/>
        </p:nvGrpSpPr>
        <p:grpSpPr>
          <a:xfrm>
            <a:off x="5760681" y="4121287"/>
            <a:ext cx="3215791" cy="2421252"/>
            <a:chOff x="5811189" y="4181161"/>
            <a:chExt cx="3215791" cy="2421252"/>
          </a:xfrm>
        </p:grpSpPr>
        <p:cxnSp>
          <p:nvCxnSpPr>
            <p:cNvPr id="73" name="直线连接符 72">
              <a:extLst>
                <a:ext uri="{FF2B5EF4-FFF2-40B4-BE49-F238E27FC236}">
                  <a16:creationId xmlns:a16="http://schemas.microsoft.com/office/drawing/2014/main" id="{89CA9FDF-6E43-96EC-A22C-346159CB4FDC}"/>
                </a:ext>
              </a:extLst>
            </p:cNvPr>
            <p:cNvCxnSpPr>
              <a:cxnSpLocks/>
            </p:cNvCxnSpPr>
            <p:nvPr/>
          </p:nvCxnSpPr>
          <p:spPr>
            <a:xfrm>
              <a:off x="5811189" y="5274460"/>
              <a:ext cx="0" cy="1327953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74" name="直线连接符 73">
              <a:extLst>
                <a:ext uri="{FF2B5EF4-FFF2-40B4-BE49-F238E27FC236}">
                  <a16:creationId xmlns:a16="http://schemas.microsoft.com/office/drawing/2014/main" id="{768B2F20-5E3F-AF62-1BA8-9D8037030643}"/>
                </a:ext>
              </a:extLst>
            </p:cNvPr>
            <p:cNvCxnSpPr>
              <a:cxnSpLocks/>
            </p:cNvCxnSpPr>
            <p:nvPr/>
          </p:nvCxnSpPr>
          <p:spPr>
            <a:xfrm>
              <a:off x="9026980" y="4181161"/>
              <a:ext cx="0" cy="2397228"/>
            </a:xfrm>
            <a:prstGeom prst="line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F8C5EC40-0A94-F0CD-C8CD-82D35384939B}"/>
                </a:ext>
              </a:extLst>
            </p:cNvPr>
            <p:cNvSpPr txBox="1"/>
            <p:nvPr/>
          </p:nvSpPr>
          <p:spPr>
            <a:xfrm>
              <a:off x="5865843" y="5915984"/>
              <a:ext cx="3018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Performance improvement</a:t>
              </a:r>
              <a:endPara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6" name="右箭头 75">
              <a:extLst>
                <a:ext uri="{FF2B5EF4-FFF2-40B4-BE49-F238E27FC236}">
                  <a16:creationId xmlns:a16="http://schemas.microsoft.com/office/drawing/2014/main" id="{D07C1DFF-DE29-D891-EAE2-BD70A8F22E3C}"/>
                </a:ext>
              </a:extLst>
            </p:cNvPr>
            <p:cNvSpPr/>
            <p:nvPr/>
          </p:nvSpPr>
          <p:spPr>
            <a:xfrm rot="10800000">
              <a:off x="5870948" y="6277892"/>
              <a:ext cx="3017761" cy="297667"/>
            </a:xfrm>
            <a:prstGeom prst="rightArrow">
              <a:avLst>
                <a:gd name="adj1" fmla="val 50000"/>
                <a:gd name="adj2" fmla="val 112091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黑体"/>
                <a:cs typeface="+mn-cs"/>
              </a:endParaRPr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id="{05C081E7-7A1E-B01A-9783-9CDF70F525D7}"/>
              </a:ext>
            </a:extLst>
          </p:cNvPr>
          <p:cNvSpPr txBox="1"/>
          <p:nvPr/>
        </p:nvSpPr>
        <p:spPr>
          <a:xfrm>
            <a:off x="3845252" y="4864212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white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latin typeface="Calibri"/>
              </a:rPr>
              <a:t>D2</a:t>
            </a:r>
            <a:r>
              <a:rPr kumimoji="1" lang="zh-CN" altLang="en-US" dirty="0">
                <a:solidFill>
                  <a:prstClr val="white"/>
                </a:solidFill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latin typeface="Calibri"/>
              </a:rPr>
              <a:t>]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D0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[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D1</a:t>
            </a:r>
            <a:r>
              <a:rPr kumimoji="1" lang="zh-CN" altLang="en-US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   </a:t>
            </a:r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] </a:t>
            </a:r>
            <a:endParaRPr kumimoji="1" lang="zh-CN" altLang="en-US" dirty="0">
              <a:solidFill>
                <a:prstClr val="white"/>
              </a:solidFill>
              <a:highlight>
                <a:srgbClr val="426FBE"/>
              </a:highlight>
              <a:latin typeface="Calibri"/>
            </a:endParaRPr>
          </a:p>
        </p:txBody>
      </p:sp>
      <p:grpSp>
        <p:nvGrpSpPr>
          <p:cNvPr id="78" name="组合 4">
            <a:extLst>
              <a:ext uri="{FF2B5EF4-FFF2-40B4-BE49-F238E27FC236}">
                <a16:creationId xmlns:a16="http://schemas.microsoft.com/office/drawing/2014/main" id="{815D97B5-5B4C-8CD9-5E2A-3E3B543BF7E7}"/>
              </a:ext>
            </a:extLst>
          </p:cNvPr>
          <p:cNvGrpSpPr/>
          <p:nvPr/>
        </p:nvGrpSpPr>
        <p:grpSpPr>
          <a:xfrm>
            <a:off x="291826" y="1096789"/>
            <a:ext cx="11869178" cy="647700"/>
            <a:chOff x="238407" y="1877625"/>
            <a:chExt cx="8240722" cy="647700"/>
          </a:xfrm>
        </p:grpSpPr>
        <p:pic>
          <p:nvPicPr>
            <p:cNvPr id="79" name="Picture 4">
              <a:extLst>
                <a:ext uri="{FF2B5EF4-FFF2-40B4-BE49-F238E27FC236}">
                  <a16:creationId xmlns:a16="http://schemas.microsoft.com/office/drawing/2014/main" id="{074DBC7C-8EBA-C7E0-615F-D9EFD0132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07" y="1877625"/>
              <a:ext cx="528599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文本框 6">
              <a:extLst>
                <a:ext uri="{FF2B5EF4-FFF2-40B4-BE49-F238E27FC236}">
                  <a16:creationId xmlns:a16="http://schemas.microsoft.com/office/drawing/2014/main" id="{75CBDD1D-5A3E-09E0-55B2-4492993DDF15}"/>
                </a:ext>
              </a:extLst>
            </p:cNvPr>
            <p:cNvSpPr txBox="1"/>
            <p:nvPr/>
          </p:nvSpPr>
          <p:spPr>
            <a:xfrm>
              <a:off x="800819" y="1962702"/>
              <a:ext cx="76783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SzPct val="80000"/>
              </a:pP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Naïve</a:t>
              </a:r>
              <a:r>
                <a:rPr lang="zh-CN" altLang="en-US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s</a:t>
              </a:r>
              <a:r>
                <a:rPr lang="en" altLang="zh-CN" sz="2400" dirty="0" err="1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olution</a:t>
              </a:r>
              <a:r>
                <a:rPr lang="en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to maintaining consistency: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W</a:t>
              </a:r>
              <a:r>
                <a:rPr lang="en" altLang="zh-CN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rite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-</a:t>
              </a:r>
              <a:r>
                <a:rPr lang="en" altLang="zh-CN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through</a:t>
              </a:r>
              <a:r>
                <a:rPr lang="zh-CN" altLang="en-US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cache</a:t>
              </a:r>
              <a:r>
                <a:rPr lang="en-US" altLang="zh-CN" sz="2400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?</a:t>
              </a:r>
              <a:r>
                <a:rPr lang="zh-CN" altLang="en-US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   </a:t>
              </a: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Yet,</a:t>
              </a:r>
              <a:r>
                <a:rPr lang="en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h</a:t>
              </a:r>
              <a:r>
                <a:rPr lang="en" altLang="zh-CN" sz="2400" dirty="0" err="1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igh</a:t>
              </a:r>
              <a:r>
                <a:rPr lang="en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overhead!</a:t>
              </a:r>
              <a:endParaRPr lang="en-US" altLang="zh-CN" sz="24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endParaRPr>
            </a:p>
          </p:txBody>
        </p:sp>
      </p:grpSp>
      <p:grpSp>
        <p:nvGrpSpPr>
          <p:cNvPr id="81" name="组合 28">
            <a:extLst>
              <a:ext uri="{FF2B5EF4-FFF2-40B4-BE49-F238E27FC236}">
                <a16:creationId xmlns:a16="http://schemas.microsoft.com/office/drawing/2014/main" id="{80378E86-5120-22FE-4C81-AE7587C4B884}"/>
              </a:ext>
            </a:extLst>
          </p:cNvPr>
          <p:cNvGrpSpPr/>
          <p:nvPr/>
        </p:nvGrpSpPr>
        <p:grpSpPr>
          <a:xfrm>
            <a:off x="387772" y="1788863"/>
            <a:ext cx="11382640" cy="865910"/>
            <a:chOff x="218024" y="5872596"/>
            <a:chExt cx="11382640" cy="865910"/>
          </a:xfrm>
        </p:grpSpPr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CCEF647E-30FC-F446-7A79-2EEBEC70B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24" y="5872596"/>
              <a:ext cx="562271" cy="56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文本框 30">
              <a:extLst>
                <a:ext uri="{FF2B5EF4-FFF2-40B4-BE49-F238E27FC236}">
                  <a16:creationId xmlns:a16="http://schemas.microsoft.com/office/drawing/2014/main" id="{EC8C2B5C-9CC4-E629-509B-29A1BC3297CA}"/>
                </a:ext>
              </a:extLst>
            </p:cNvPr>
            <p:cNvSpPr txBox="1"/>
            <p:nvPr/>
          </p:nvSpPr>
          <p:spPr>
            <a:xfrm>
              <a:off x="883423" y="5907509"/>
              <a:ext cx="107172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SzPct val="80000"/>
              </a:pP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A</a:t>
              </a:r>
              <a:r>
                <a:rPr lang="en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synchronous </a:t>
              </a:r>
              <a:r>
                <a:rPr lang="en-US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flushing:</a:t>
              </a:r>
              <a:r>
                <a:rPr lang="zh-CN" altLang="en-US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</a:t>
              </a:r>
              <a:r>
                <a:rPr lang="en" altLang="zh-CN" sz="2400" dirty="0">
                  <a:solidFill>
                    <a:srgbClr val="426FBE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Prioritize</a:t>
              </a:r>
              <a:r>
                <a:rPr lang="en" altLang="zh-CN" sz="24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flushing EMB with upcoming reads based on </a:t>
              </a:r>
              <a:r>
                <a:rPr lang="en" altLang="zh-CN" sz="2400" u="sng" dirty="0">
                  <a:solidFill>
                    <a:srgbClr val="C00000"/>
                  </a:solidFill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training predictability</a:t>
              </a:r>
              <a:endParaRPr lang="en-US" altLang="zh-CN" sz="2400" u="sng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endParaRPr>
            </a:p>
          </p:txBody>
        </p: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671C490D-2CA4-EB91-6991-CF2E4A858975}"/>
              </a:ext>
            </a:extLst>
          </p:cNvPr>
          <p:cNvSpPr txBox="1"/>
          <p:nvPr/>
        </p:nvSpPr>
        <p:spPr>
          <a:xfrm>
            <a:off x="9920178" y="5586330"/>
            <a:ext cx="1978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]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Forward</a:t>
            </a:r>
          </a:p>
          <a:p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[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B</a:t>
            </a:r>
            <a:r>
              <a:rPr kumimoji="1" lang="zh-CN" altLang="en-US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highlight>
                  <a:srgbClr val="FBF3D8"/>
                </a:highlight>
                <a:latin typeface="Calibri"/>
              </a:rPr>
              <a:t>]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Backward</a:t>
            </a:r>
          </a:p>
          <a:p>
            <a:r>
              <a:rPr kumimoji="1" lang="en-US" altLang="zh-CN" dirty="0">
                <a:solidFill>
                  <a:prstClr val="white"/>
                </a:solidFill>
                <a:highlight>
                  <a:srgbClr val="426FBE"/>
                </a:highlight>
                <a:latin typeface="Calibri"/>
              </a:rPr>
              <a:t>[D1]</a:t>
            </a:r>
            <a:r>
              <a:rPr kumimoji="1" lang="zh-CN" alt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Update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</a:rPr>
              <a:t>DRAM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613C4C27-5F3B-9E3C-865B-9084F9E7FC77}"/>
              </a:ext>
            </a:extLst>
          </p:cNvPr>
          <p:cNvSpPr/>
          <p:nvPr/>
        </p:nvSpPr>
        <p:spPr>
          <a:xfrm>
            <a:off x="9920178" y="5586330"/>
            <a:ext cx="1978618" cy="89746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26974556-1F51-F14D-5E0D-F2EF5DD64B65}"/>
              </a:ext>
            </a:extLst>
          </p:cNvPr>
          <p:cNvSpPr txBox="1"/>
          <p:nvPr/>
        </p:nvSpPr>
        <p:spPr>
          <a:xfrm>
            <a:off x="120489" y="3858025"/>
            <a:ext cx="144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prstClr val="black"/>
                </a:solidFill>
                <a:latin typeface="Calibri"/>
              </a:rPr>
              <a:t>Naïve</a:t>
            </a:r>
            <a:endParaRPr kumimoji="1" lang="zh-CN" alt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5F61345D-215F-5F3D-1813-F15C937B74C0}"/>
              </a:ext>
            </a:extLst>
          </p:cNvPr>
          <p:cNvSpPr txBox="1"/>
          <p:nvPr/>
        </p:nvSpPr>
        <p:spPr>
          <a:xfrm>
            <a:off x="1574525" y="3884196"/>
            <a:ext cx="133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/>
                <a:cs typeface="+mn-cs"/>
              </a:rPr>
              <a:t>Foreground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C6A470B1-80C1-6D12-3E75-FB849864107D}"/>
              </a:ext>
            </a:extLst>
          </p:cNvPr>
          <p:cNvSpPr txBox="1"/>
          <p:nvPr/>
        </p:nvSpPr>
        <p:spPr>
          <a:xfrm>
            <a:off x="1574850" y="4890584"/>
            <a:ext cx="128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Background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98FC22C5-1268-6BD7-A206-3F2E7D20FB7E}"/>
              </a:ext>
            </a:extLst>
          </p:cNvPr>
          <p:cNvSpPr txBox="1"/>
          <p:nvPr/>
        </p:nvSpPr>
        <p:spPr>
          <a:xfrm>
            <a:off x="1574850" y="5208057"/>
            <a:ext cx="12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" altLang="zh-CN" dirty="0">
                <a:solidFill>
                  <a:prstClr val="black"/>
                </a:solidFill>
              </a:rPr>
              <a:t>Foreground</a:t>
            </a:r>
            <a:endParaRPr kumimoji="1" lang="zh-CN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560B3EEA-5D9A-9658-52AA-1745AD67DBA7}"/>
              </a:ext>
            </a:extLst>
          </p:cNvPr>
          <p:cNvSpPr txBox="1"/>
          <p:nvPr/>
        </p:nvSpPr>
        <p:spPr>
          <a:xfrm>
            <a:off x="26051" y="4903798"/>
            <a:ext cx="1592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Frugal</a:t>
            </a:r>
            <a:endParaRPr lang="zh-CN" alt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7136C8-0FD0-9FB5-1CA1-6B0A8C42AF8F}"/>
              </a:ext>
            </a:extLst>
          </p:cNvPr>
          <p:cNvSpPr txBox="1"/>
          <p:nvPr/>
        </p:nvSpPr>
        <p:spPr>
          <a:xfrm>
            <a:off x="9087789" y="3868807"/>
            <a:ext cx="155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  <a:latin typeface="Calibri"/>
              </a:rPr>
              <a:t>Long stall</a:t>
            </a:r>
            <a:endParaRPr kumimoji="1" lang="zh-CN" altLang="en-US" sz="20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456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81495-FA2B-CC07-59BA-D3D4BCB1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C4AFE5-CCA5-4818-0874-A9F57683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FEDBE-3A19-46D1-AD8C-DD01172CD2C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"/>
                <a:ea typeface="黑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"/>
              <a:ea typeface="黑体"/>
              <a:cs typeface="+mn-cs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7B9B68C-0F5D-6D94-6905-F415E11C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Frugal Architecture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9E35F7-D3EF-54C1-4FF6-585BD8A548CC}"/>
              </a:ext>
            </a:extLst>
          </p:cNvPr>
          <p:cNvSpPr txBox="1"/>
          <p:nvPr/>
        </p:nvSpPr>
        <p:spPr>
          <a:xfrm>
            <a:off x="1807240" y="2937656"/>
            <a:ext cx="8701905" cy="2575673"/>
          </a:xfrm>
          <a:prstGeom prst="roundRect">
            <a:avLst>
              <a:gd name="adj" fmla="val 12352"/>
            </a:avLst>
          </a:prstGeom>
          <a:solidFill>
            <a:schemeClr val="bg1">
              <a:lumMod val="95000"/>
            </a:schemeClr>
          </a:solidFill>
          <a:ln w="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74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algun Gothic Semilight" panose="020B0502040204020203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5556A1B-661E-8DAA-BC08-EDD4C034E446}"/>
              </a:ext>
            </a:extLst>
          </p:cNvPr>
          <p:cNvGrpSpPr/>
          <p:nvPr/>
        </p:nvGrpSpPr>
        <p:grpSpPr>
          <a:xfrm>
            <a:off x="1951740" y="1446657"/>
            <a:ext cx="5502858" cy="521296"/>
            <a:chOff x="1808938" y="687289"/>
            <a:chExt cx="1091466" cy="133393"/>
          </a:xfrm>
        </p:grpSpPr>
        <p:sp>
          <p:nvSpPr>
            <p:cNvPr id="7" name="文本框 267">
              <a:extLst>
                <a:ext uri="{FF2B5EF4-FFF2-40B4-BE49-F238E27FC236}">
                  <a16:creationId xmlns:a16="http://schemas.microsoft.com/office/drawing/2014/main" id="{1B92C549-ECE5-E652-A019-778447274F7D}"/>
                </a:ext>
              </a:extLst>
            </p:cNvPr>
            <p:cNvSpPr txBox="1"/>
            <p:nvPr/>
          </p:nvSpPr>
          <p:spPr>
            <a:xfrm>
              <a:off x="1808938" y="687289"/>
              <a:ext cx="238372" cy="1294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Calibri" panose="020F0502020204030204" pitchFamily="34" charset="0"/>
                </a:rPr>
                <a:t>GPU</a:t>
              </a:r>
              <a:r>
                <a:rPr kumimoji="0" lang="en-US" altLang="zh-CN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Calibri" panose="020F0502020204030204" pitchFamily="34" charset="0"/>
                </a:rPr>
                <a:t>0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8" name="文本框 267">
              <a:extLst>
                <a:ext uri="{FF2B5EF4-FFF2-40B4-BE49-F238E27FC236}">
                  <a16:creationId xmlns:a16="http://schemas.microsoft.com/office/drawing/2014/main" id="{E4BA79CF-936A-5A6E-E638-FF0214A3C7E5}"/>
                </a:ext>
              </a:extLst>
            </p:cNvPr>
            <p:cNvSpPr txBox="1"/>
            <p:nvPr/>
          </p:nvSpPr>
          <p:spPr>
            <a:xfrm>
              <a:off x="2092697" y="690373"/>
              <a:ext cx="238372" cy="1294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Calibri" panose="020F0502020204030204" pitchFamily="34" charset="0"/>
                </a:rPr>
                <a:t>GPU</a:t>
              </a:r>
              <a:r>
                <a:rPr kumimoji="0" lang="en-US" altLang="zh-CN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Calibri" panose="020F0502020204030204" pitchFamily="34" charset="0"/>
                </a:rPr>
                <a:t>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9" name="文本框 267">
              <a:extLst>
                <a:ext uri="{FF2B5EF4-FFF2-40B4-BE49-F238E27FC236}">
                  <a16:creationId xmlns:a16="http://schemas.microsoft.com/office/drawing/2014/main" id="{85FBA74B-EAD7-D1F7-E446-6FF82E2D59A3}"/>
                </a:ext>
              </a:extLst>
            </p:cNvPr>
            <p:cNvSpPr txBox="1"/>
            <p:nvPr/>
          </p:nvSpPr>
          <p:spPr>
            <a:xfrm>
              <a:off x="2378894" y="691242"/>
              <a:ext cx="238372" cy="1294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Calibri" panose="020F0502020204030204" pitchFamily="34" charset="0"/>
                </a:rPr>
                <a:t>GPU</a:t>
              </a:r>
              <a:r>
                <a:rPr kumimoji="0" lang="en-US" altLang="zh-CN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Calibri" panose="020F0502020204030204" pitchFamily="34" charset="0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0" name="文本框 267">
              <a:extLst>
                <a:ext uri="{FF2B5EF4-FFF2-40B4-BE49-F238E27FC236}">
                  <a16:creationId xmlns:a16="http://schemas.microsoft.com/office/drawing/2014/main" id="{EEE6E0C1-324D-7B16-2D02-22A3B61D2CBC}"/>
                </a:ext>
              </a:extLst>
            </p:cNvPr>
            <p:cNvSpPr txBox="1"/>
            <p:nvPr/>
          </p:nvSpPr>
          <p:spPr>
            <a:xfrm>
              <a:off x="2662032" y="689756"/>
              <a:ext cx="238372" cy="1294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Calibri" panose="020F0502020204030204" pitchFamily="34" charset="0"/>
                </a:rPr>
                <a:t>GPU</a:t>
              </a:r>
              <a:r>
                <a:rPr kumimoji="0" lang="en-US" altLang="zh-CN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Calibri" panose="020F0502020204030204" pitchFamily="34" charset="0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1" name="文本框 267">
            <a:extLst>
              <a:ext uri="{FF2B5EF4-FFF2-40B4-BE49-F238E27FC236}">
                <a16:creationId xmlns:a16="http://schemas.microsoft.com/office/drawing/2014/main" id="{068B7514-40E6-5744-074B-5FE14F253FE0}"/>
              </a:ext>
            </a:extLst>
          </p:cNvPr>
          <p:cNvSpPr txBox="1"/>
          <p:nvPr/>
        </p:nvSpPr>
        <p:spPr>
          <a:xfrm>
            <a:off x="1967146" y="5991393"/>
            <a:ext cx="5502858" cy="6173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174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Calibri" panose="020F0502020204030204" pitchFamily="34" charset="0"/>
              </a:rPr>
              <a:t>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Calibri" panose="020F0502020204030204" pitchFamily="34" charset="0"/>
              </a:rPr>
              <a:t>Host memory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7732CB-257D-9246-A5D7-7C55BC98AD74}"/>
              </a:ext>
            </a:extLst>
          </p:cNvPr>
          <p:cNvSpPr txBox="1"/>
          <p:nvPr/>
        </p:nvSpPr>
        <p:spPr>
          <a:xfrm>
            <a:off x="7454598" y="5882624"/>
            <a:ext cx="3202570" cy="595684"/>
          </a:xfrm>
          <a:prstGeom prst="rect">
            <a:avLst/>
          </a:prstGeom>
          <a:noFill/>
        </p:spPr>
        <p:txBody>
          <a:bodyPr wrap="square" lIns="0" tIns="178443" rIns="0">
            <a:spAutoFit/>
          </a:bodyPr>
          <a:lstStyle/>
          <a:p>
            <a:pPr marL="0" marR="0" lvl="0" indent="0" algn="ctr" defTabSz="174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Controller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6102017-8638-467A-E581-A0B8E1DEBED6}"/>
              </a:ext>
            </a:extLst>
          </p:cNvPr>
          <p:cNvSpPr txBox="1"/>
          <p:nvPr/>
        </p:nvSpPr>
        <p:spPr>
          <a:xfrm>
            <a:off x="7680295" y="1024706"/>
            <a:ext cx="2933552" cy="595684"/>
          </a:xfrm>
          <a:prstGeom prst="rect">
            <a:avLst/>
          </a:prstGeom>
          <a:noFill/>
        </p:spPr>
        <p:txBody>
          <a:bodyPr wrap="square" lIns="0" tIns="178443" r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174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Training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Calibri" panose="020F0502020204030204" pitchFamily="34" charset="0"/>
                <a:ea typeface="SimHei" pitchFamily="49" charset="-122"/>
                <a:cs typeface="Calibri" panose="020F050202020403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Processes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Calibri" panose="020F0502020204030204" pitchFamily="34" charset="0"/>
                <a:ea typeface="SimHei" pitchFamily="49" charset="-122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C2F07A6A-E933-1A14-C90E-76524BBDDB47}"/>
              </a:ext>
            </a:extLst>
          </p:cNvPr>
          <p:cNvCxnSpPr>
            <a:cxnSpLocks/>
          </p:cNvCxnSpPr>
          <p:nvPr/>
        </p:nvCxnSpPr>
        <p:spPr>
          <a:xfrm>
            <a:off x="1227631" y="2111824"/>
            <a:ext cx="950394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AC49C3F-EA93-0930-4F26-B4C3154E23E9}"/>
              </a:ext>
            </a:extLst>
          </p:cNvPr>
          <p:cNvGrpSpPr/>
          <p:nvPr/>
        </p:nvGrpSpPr>
        <p:grpSpPr>
          <a:xfrm>
            <a:off x="2018177" y="2261763"/>
            <a:ext cx="3869484" cy="1302977"/>
            <a:chOff x="3986316" y="534770"/>
            <a:chExt cx="852723" cy="27320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F8BAB2A-8CA9-B144-695F-548CD142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3986316" y="534770"/>
              <a:ext cx="247871" cy="2732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E3AB751-FCDA-5554-6BA4-4F7C70C19FD2}"/>
                </a:ext>
              </a:extLst>
            </p:cNvPr>
            <p:cNvSpPr txBox="1"/>
            <p:nvPr/>
          </p:nvSpPr>
          <p:spPr>
            <a:xfrm>
              <a:off x="4176587" y="537756"/>
              <a:ext cx="662452" cy="174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SimHei" pitchFamily="49" charset="-122"/>
                  <a:cs typeface="Arial" panose="020B0604020202020204" pitchFamily="34" charset="0"/>
                </a:rPr>
                <a:t>Sample</a:t>
              </a:r>
            </a:p>
            <a:p>
              <a:pPr marL="0" marR="0" lvl="0" indent="0" algn="l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SimHei" pitchFamily="49" charset="-122"/>
                  <a:cs typeface="Arial" panose="020B0604020202020204" pitchFamily="34" charset="0"/>
                </a:rPr>
                <a:t>queue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1F2C90E7-E172-2909-C75B-395A90A456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7130" y="2195778"/>
            <a:ext cx="1124788" cy="130297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EF20777-C199-20AC-6E34-EB1570350E1C}"/>
              </a:ext>
            </a:extLst>
          </p:cNvPr>
          <p:cNvSpPr txBox="1"/>
          <p:nvPr/>
        </p:nvSpPr>
        <p:spPr>
          <a:xfrm>
            <a:off x="6230448" y="2278426"/>
            <a:ext cx="2422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4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Update staging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queue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SimHei" pitchFamily="49" charset="-122"/>
              <a:cs typeface="Arial" panose="020B060402020202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8EBDA01-BAB5-5457-2D50-5E072CFE9B6E}"/>
              </a:ext>
            </a:extLst>
          </p:cNvPr>
          <p:cNvGrpSpPr/>
          <p:nvPr/>
        </p:nvGrpSpPr>
        <p:grpSpPr>
          <a:xfrm>
            <a:off x="4714624" y="4247404"/>
            <a:ext cx="2833201" cy="1140916"/>
            <a:chOff x="4125429" y="944522"/>
            <a:chExt cx="624356" cy="239220"/>
          </a:xfrm>
        </p:grpSpPr>
        <p:sp>
          <p:nvSpPr>
            <p:cNvPr id="21" name="矩形: 圆角 82">
              <a:extLst>
                <a:ext uri="{FF2B5EF4-FFF2-40B4-BE49-F238E27FC236}">
                  <a16:creationId xmlns:a16="http://schemas.microsoft.com/office/drawing/2014/main" id="{4F304393-8E45-DA44-5508-9D2AD5CAFAC5}"/>
                </a:ext>
              </a:extLst>
            </p:cNvPr>
            <p:cNvSpPr/>
            <p:nvPr/>
          </p:nvSpPr>
          <p:spPr>
            <a:xfrm>
              <a:off x="4176132" y="944522"/>
              <a:ext cx="553114" cy="235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marL="0" marR="0" lvl="0" indent="0" algn="ctr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CA36C96-4A35-0898-8306-87E6A51D4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783" t="7227"/>
            <a:stretch>
              <a:fillRect/>
            </a:stretch>
          </p:blipFill>
          <p:spPr>
            <a:xfrm>
              <a:off x="4306212" y="954719"/>
              <a:ext cx="216541" cy="129440"/>
            </a:xfrm>
            <a:prstGeom prst="rect">
              <a:avLst/>
            </a:prstGeom>
          </p:spPr>
        </p:pic>
        <p:sp>
          <p:nvSpPr>
            <p:cNvPr id="23" name="矩形: 圆角 82">
              <a:extLst>
                <a:ext uri="{FF2B5EF4-FFF2-40B4-BE49-F238E27FC236}">
                  <a16:creationId xmlns:a16="http://schemas.microsoft.com/office/drawing/2014/main" id="{62627712-7295-8ED3-3C86-33718978B228}"/>
                </a:ext>
              </a:extLst>
            </p:cNvPr>
            <p:cNvSpPr/>
            <p:nvPr/>
          </p:nvSpPr>
          <p:spPr>
            <a:xfrm>
              <a:off x="4125429" y="1070215"/>
              <a:ext cx="624356" cy="11352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marL="0" marR="0" lvl="0" indent="0" algn="ctr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SimHei" pitchFamily="49" charset="-122"/>
                  <a:cs typeface="Arial" panose="020B0604020202020204" pitchFamily="34" charset="0"/>
                </a:rPr>
                <a:t>Concurrent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SimHei" pitchFamily="49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SimHei" pitchFamily="49" charset="-122"/>
                  <a:cs typeface="Arial" panose="020B0604020202020204" pitchFamily="34" charset="0"/>
                </a:rPr>
                <a:t>PQ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C654283-6492-AB63-FC13-AF1153266347}"/>
              </a:ext>
            </a:extLst>
          </p:cNvPr>
          <p:cNvGrpSpPr/>
          <p:nvPr/>
        </p:nvGrpSpPr>
        <p:grpSpPr>
          <a:xfrm>
            <a:off x="1807235" y="4265089"/>
            <a:ext cx="1972984" cy="1122610"/>
            <a:chOff x="3451314" y="935549"/>
            <a:chExt cx="434789" cy="235382"/>
          </a:xfrm>
        </p:grpSpPr>
        <p:sp>
          <p:nvSpPr>
            <p:cNvPr id="25" name="矩形: 圆角 82">
              <a:extLst>
                <a:ext uri="{FF2B5EF4-FFF2-40B4-BE49-F238E27FC236}">
                  <a16:creationId xmlns:a16="http://schemas.microsoft.com/office/drawing/2014/main" id="{11C496A3-0E67-44CF-66AB-ADB4081699F7}"/>
                </a:ext>
              </a:extLst>
            </p:cNvPr>
            <p:cNvSpPr/>
            <p:nvPr/>
          </p:nvSpPr>
          <p:spPr>
            <a:xfrm>
              <a:off x="3494765" y="935549"/>
              <a:ext cx="340635" cy="235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marL="0" marR="0" lvl="0" indent="0" algn="ctr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26" name="Picture 63">
              <a:extLst>
                <a:ext uri="{FF2B5EF4-FFF2-40B4-BE49-F238E27FC236}">
                  <a16:creationId xmlns:a16="http://schemas.microsoft.com/office/drawing/2014/main" id="{C5B62D05-54BB-0DBB-1011-0571B4F1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3210" y="940912"/>
              <a:ext cx="207316" cy="112206"/>
            </a:xfrm>
            <a:prstGeom prst="rect">
              <a:avLst/>
            </a:prstGeom>
          </p:spPr>
        </p:pic>
        <p:sp>
          <p:nvSpPr>
            <p:cNvPr id="27" name="矩形: 圆角 82">
              <a:extLst>
                <a:ext uri="{FF2B5EF4-FFF2-40B4-BE49-F238E27FC236}">
                  <a16:creationId xmlns:a16="http://schemas.microsoft.com/office/drawing/2014/main" id="{4A3806E7-9640-A824-A1F5-BD71FCB4D57C}"/>
                </a:ext>
              </a:extLst>
            </p:cNvPr>
            <p:cNvSpPr/>
            <p:nvPr/>
          </p:nvSpPr>
          <p:spPr>
            <a:xfrm>
              <a:off x="3451314" y="1057404"/>
              <a:ext cx="434789" cy="11352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marL="0" marR="0" lvl="0" indent="0" algn="ctr" defTabSz="1743075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SimHei" pitchFamily="49" charset="-122"/>
                  <a:cs typeface="Arial" panose="020B0604020202020204" pitchFamily="34" charset="0"/>
                </a:rPr>
                <a:t>Flushing</a:t>
              </a:r>
            </a:p>
            <a:p>
              <a:pPr marL="0" marR="0" lvl="0" indent="0" algn="ctr" defTabSz="1743075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SimHei" pitchFamily="49" charset="-122"/>
                  <a:cs typeface="Arial" panose="020B0604020202020204" pitchFamily="34" charset="0"/>
                </a:rPr>
                <a:t>threads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93E15134-1020-FEF9-DC7A-E1A55223A89E}"/>
              </a:ext>
            </a:extLst>
          </p:cNvPr>
          <p:cNvCxnSpPr>
            <a:cxnSpLocks/>
            <a:stCxn id="21" idx="1"/>
            <a:endCxn id="25" idx="3"/>
          </p:cNvCxnSpPr>
          <p:nvPr/>
        </p:nvCxnSpPr>
        <p:spPr>
          <a:xfrm flipH="1">
            <a:off x="3550139" y="4808124"/>
            <a:ext cx="1394565" cy="1768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BAAC1E0B-E35A-53F3-EC56-49D94B021499}"/>
              </a:ext>
            </a:extLst>
          </p:cNvPr>
          <p:cNvSpPr txBox="1"/>
          <p:nvPr/>
        </p:nvSpPr>
        <p:spPr>
          <a:xfrm>
            <a:off x="3565581" y="4266938"/>
            <a:ext cx="128258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174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KaiTi" panose="02010609060101010101" pitchFamily="49" charset="-122"/>
                <a:cs typeface="Arial" panose="020B0604020202020204" pitchFamily="34" charset="0"/>
              </a:rPr>
              <a:t>PQ.Pop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41EAEE7-CF49-9A3F-EAF5-ADE1B89C1458}"/>
              </a:ext>
            </a:extLst>
          </p:cNvPr>
          <p:cNvSpPr txBox="1"/>
          <p:nvPr/>
        </p:nvSpPr>
        <p:spPr>
          <a:xfrm>
            <a:off x="2628457" y="3444379"/>
            <a:ext cx="281331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174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PQ.AdjustPriority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585A2F95-9A41-3DFE-4C14-3FB4CA866787}"/>
              </a:ext>
            </a:extLst>
          </p:cNvPr>
          <p:cNvCxnSpPr>
            <a:cxnSpLocks/>
          </p:cNvCxnSpPr>
          <p:nvPr/>
        </p:nvCxnSpPr>
        <p:spPr>
          <a:xfrm>
            <a:off x="5783280" y="3348968"/>
            <a:ext cx="0" cy="91358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>
            <a:extLst>
              <a:ext uri="{FF2B5EF4-FFF2-40B4-BE49-F238E27FC236}">
                <a16:creationId xmlns:a16="http://schemas.microsoft.com/office/drawing/2014/main" id="{60BCDDCB-0700-2F09-7201-2B7EDE23A8A0}"/>
              </a:ext>
            </a:extLst>
          </p:cNvPr>
          <p:cNvCxnSpPr>
            <a:cxnSpLocks/>
          </p:cNvCxnSpPr>
          <p:nvPr/>
        </p:nvCxnSpPr>
        <p:spPr>
          <a:xfrm>
            <a:off x="2465009" y="3413336"/>
            <a:ext cx="2719025" cy="491907"/>
          </a:xfrm>
          <a:prstGeom prst="bentConnector3">
            <a:avLst>
              <a:gd name="adj1" fmla="val 192"/>
            </a:avLst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肘形连接符 126">
            <a:extLst>
              <a:ext uri="{FF2B5EF4-FFF2-40B4-BE49-F238E27FC236}">
                <a16:creationId xmlns:a16="http://schemas.microsoft.com/office/drawing/2014/main" id="{435EFCE2-1D1F-2306-29AD-190242E47E43}"/>
              </a:ext>
            </a:extLst>
          </p:cNvPr>
          <p:cNvCxnSpPr>
            <a:cxnSpLocks/>
          </p:cNvCxnSpPr>
          <p:nvPr/>
        </p:nvCxnSpPr>
        <p:spPr>
          <a:xfrm>
            <a:off x="5185510" y="3940765"/>
            <a:ext cx="0" cy="330503"/>
          </a:xfrm>
          <a:prstGeom prst="straightConnector1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等待条件线">
            <a:extLst>
              <a:ext uri="{FF2B5EF4-FFF2-40B4-BE49-F238E27FC236}">
                <a16:creationId xmlns:a16="http://schemas.microsoft.com/office/drawing/2014/main" id="{44D18B53-B116-2C3F-F228-6524165958C4}"/>
              </a:ext>
            </a:extLst>
          </p:cNvPr>
          <p:cNvCxnSpPr>
            <a:cxnSpLocks/>
            <a:stCxn id="21" idx="3"/>
            <a:endCxn id="10" idx="3"/>
          </p:cNvCxnSpPr>
          <p:nvPr/>
        </p:nvCxnSpPr>
        <p:spPr>
          <a:xfrm flipH="1" flipV="1">
            <a:off x="7454598" y="1709222"/>
            <a:ext cx="4983" cy="3098901"/>
          </a:xfrm>
          <a:prstGeom prst="bentConnector3">
            <a:avLst>
              <a:gd name="adj1" fmla="val -50957528"/>
            </a:avLst>
          </a:prstGeom>
          <a:ln w="38100">
            <a:solidFill>
              <a:schemeClr val="tx1"/>
            </a:solidFill>
            <a:prstDash val="dash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10ED7E4-8700-EEB4-B399-75E0A1EAC582}"/>
              </a:ext>
            </a:extLst>
          </p:cNvPr>
          <p:cNvGrpSpPr/>
          <p:nvPr/>
        </p:nvGrpSpPr>
        <p:grpSpPr>
          <a:xfrm>
            <a:off x="7239605" y="3115771"/>
            <a:ext cx="3069811" cy="1520736"/>
            <a:chOff x="9676168" y="3743715"/>
            <a:chExt cx="2217821" cy="12157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F01BB3D-F768-B3E4-EA85-EE187F7A9D66}"/>
                    </a:ext>
                  </a:extLst>
                </p:cNvPr>
                <p:cNvSpPr txBox="1"/>
                <p:nvPr/>
              </p:nvSpPr>
              <p:spPr>
                <a:xfrm>
                  <a:off x="9676168" y="4664219"/>
                  <a:ext cx="2191539" cy="2952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ctr" defTabSz="17430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m:t>𝒉</m:t>
                      </m:r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m:t>= </m:t>
                      </m:r>
                    </m:oMath>
                  </a14:m>
                  <a:r>
                    <a:rPr kumimoji="0" lang="en-US" altLang="zh-CN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"/>
                      <a:ea typeface="KaiTi" panose="02010609060101010101" pitchFamily="49" charset="-122"/>
                      <a:cs typeface="Arial" panose="020B0604020202020204" pitchFamily="34" charset="0"/>
                    </a:rPr>
                    <a:t>PQ.Top</a:t>
                  </a: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"/>
                      <a:ea typeface="KaiTi" panose="02010609060101010101" pitchFamily="49" charset="-122"/>
                      <a:cs typeface="Arial" panose="020B0604020202020204" pitchFamily="34" charset="0"/>
                    </a:rPr>
                    <a:t>()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KaiTi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F01BB3D-F768-B3E4-EA85-EE187F7A9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6168" y="4664219"/>
                  <a:ext cx="2191539" cy="295267"/>
                </a:xfrm>
                <a:prstGeom prst="rect">
                  <a:avLst/>
                </a:prstGeom>
                <a:blipFill>
                  <a:blip r:embed="rId6"/>
                  <a:stretch>
                    <a:fillRect t="-26667" b="-4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7DC767A3-93F1-C29E-C3F2-A98F35652DD6}"/>
                    </a:ext>
                  </a:extLst>
                </p:cNvPr>
                <p:cNvSpPr txBox="1"/>
                <p:nvPr/>
              </p:nvSpPr>
              <p:spPr>
                <a:xfrm>
                  <a:off x="9798629" y="3743715"/>
                  <a:ext cx="2095360" cy="653357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ctr" defTabSz="17430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"/>
                      <a:ea typeface="SimHei" pitchFamily="49" charset="-122"/>
                      <a:cs typeface="+mn-cs"/>
                    </a:rPr>
                    <a:t>wait</a:t>
                  </a:r>
                  <a:r>
                    <a:rPr kumimoji="1" lang="zh-CN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"/>
                      <a:ea typeface="SimHei" pitchFamily="49" charset="-122"/>
                      <a:cs typeface="+mn-cs"/>
                    </a:rPr>
                    <a:t> </a:t>
                  </a:r>
                  <a:r>
                    <a:rPr kumimoji="1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"/>
                      <a:ea typeface="SimHei" pitchFamily="49" charset="-122"/>
                      <a:cs typeface="+mn-cs"/>
                    </a:rPr>
                    <a:t>until</a:t>
                  </a:r>
                </a:p>
                <a:p>
                  <a:pPr marL="0" marR="0" lvl="0" indent="0" algn="ctr" defTabSz="17430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  <m:r>
                          <a:rPr kumimoji="1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≤</m:t>
                        </m:r>
                        <m:r>
                          <a:rPr kumimoji="1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𝑆𝑡𝑒𝑝</m:t>
                        </m:r>
                        <m:r>
                          <a:rPr kumimoji="1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_</m:t>
                        </m:r>
                        <m:r>
                          <a:rPr kumimoji="1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𝑛𝑜</m:t>
                        </m:r>
                      </m:oMath>
                    </m:oMathPara>
                  </a14:m>
                  <a:endParaRPr kumimoji="1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7DC767A3-93F1-C29E-C3F2-A98F35652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8629" y="3743715"/>
                  <a:ext cx="2095360" cy="653357"/>
                </a:xfrm>
                <a:prstGeom prst="roundRect">
                  <a:avLst/>
                </a:prstGeom>
                <a:blipFill>
                  <a:blip r:embed="rId7"/>
                  <a:stretch>
                    <a:fillRect t="-7576" b="-9091"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不完整圆 58">
              <a:extLst>
                <a:ext uri="{FF2B5EF4-FFF2-40B4-BE49-F238E27FC236}">
                  <a16:creationId xmlns:a16="http://schemas.microsoft.com/office/drawing/2014/main" id="{B334BE0E-F33C-9F98-6BB5-27BBFC582D62}"/>
                </a:ext>
              </a:extLst>
            </p:cNvPr>
            <p:cNvSpPr/>
            <p:nvPr/>
          </p:nvSpPr>
          <p:spPr>
            <a:xfrm>
              <a:off x="9850547" y="3814200"/>
              <a:ext cx="220529" cy="218894"/>
            </a:xfrm>
            <a:prstGeom prst="pie">
              <a:avLst>
                <a:gd name="adj1" fmla="val 20489722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algun Gothic Semilight" panose="020B0502040204020203" pitchFamily="34" charset="-122"/>
                <a:cs typeface="+mn-cs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433E4601-37DF-4E83-F675-E12CAE909375}"/>
              </a:ext>
            </a:extLst>
          </p:cNvPr>
          <p:cNvSpPr txBox="1"/>
          <p:nvPr/>
        </p:nvSpPr>
        <p:spPr>
          <a:xfrm>
            <a:off x="5820835" y="3471567"/>
            <a:ext cx="144736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174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KaiTi" panose="02010609060101010101" pitchFamily="49" charset="-122"/>
                <a:cs typeface="Arial" panose="020B0604020202020204" pitchFamily="34" charset="0"/>
              </a:rPr>
              <a:t>PQ.Push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任意形状 39">
            <a:extLst>
              <a:ext uri="{FF2B5EF4-FFF2-40B4-BE49-F238E27FC236}">
                <a16:creationId xmlns:a16="http://schemas.microsoft.com/office/drawing/2014/main" id="{3EDBF2FB-BFF1-F628-DD3B-23B0786508AE}"/>
              </a:ext>
            </a:extLst>
          </p:cNvPr>
          <p:cNvSpPr/>
          <p:nvPr/>
        </p:nvSpPr>
        <p:spPr>
          <a:xfrm>
            <a:off x="2646319" y="1959144"/>
            <a:ext cx="3171533" cy="726104"/>
          </a:xfrm>
          <a:custGeom>
            <a:avLst/>
            <a:gdLst>
              <a:gd name="connsiteX0" fmla="*/ 0 w 738756"/>
              <a:gd name="connsiteY0" fmla="*/ 17875 h 214725"/>
              <a:gd name="connsiteX1" fmla="*/ 549275 w 738756"/>
              <a:gd name="connsiteY1" fmla="*/ 11525 h 214725"/>
              <a:gd name="connsiteX2" fmla="*/ 723900 w 738756"/>
              <a:gd name="connsiteY2" fmla="*/ 151225 h 214725"/>
              <a:gd name="connsiteX3" fmla="*/ 717550 w 738756"/>
              <a:gd name="connsiteY3" fmla="*/ 214725 h 214725"/>
              <a:gd name="connsiteX0-1" fmla="*/ 0 w 717550"/>
              <a:gd name="connsiteY0-2" fmla="*/ 22542 h 219392"/>
              <a:gd name="connsiteX1-3" fmla="*/ 549275 w 717550"/>
              <a:gd name="connsiteY1-4" fmla="*/ 16192 h 219392"/>
              <a:gd name="connsiteX2-5" fmla="*/ 717550 w 717550"/>
              <a:gd name="connsiteY2-6" fmla="*/ 219392 h 219392"/>
              <a:gd name="connsiteX0-7" fmla="*/ 0 w 717550"/>
              <a:gd name="connsiteY0-8" fmla="*/ 2340 h 199190"/>
              <a:gd name="connsiteX1-9" fmla="*/ 539750 w 717550"/>
              <a:gd name="connsiteY1-10" fmla="*/ 75365 h 199190"/>
              <a:gd name="connsiteX2-11" fmla="*/ 717550 w 717550"/>
              <a:gd name="connsiteY2-12" fmla="*/ 199190 h 199190"/>
              <a:gd name="connsiteX0-13" fmla="*/ 0 w 733425"/>
              <a:gd name="connsiteY0-14" fmla="*/ 2071 h 144946"/>
              <a:gd name="connsiteX1-15" fmla="*/ 539750 w 733425"/>
              <a:gd name="connsiteY1-16" fmla="*/ 75096 h 144946"/>
              <a:gd name="connsiteX2-17" fmla="*/ 733425 w 733425"/>
              <a:gd name="connsiteY2-18" fmla="*/ 144946 h 144946"/>
              <a:gd name="connsiteX0-19" fmla="*/ 0 w 733425"/>
              <a:gd name="connsiteY0-20" fmla="*/ 2143 h 160893"/>
              <a:gd name="connsiteX1-21" fmla="*/ 539750 w 733425"/>
              <a:gd name="connsiteY1-22" fmla="*/ 75168 h 160893"/>
              <a:gd name="connsiteX2-23" fmla="*/ 733425 w 733425"/>
              <a:gd name="connsiteY2-24" fmla="*/ 160893 h 160893"/>
              <a:gd name="connsiteX0-25" fmla="*/ 0 w 733425"/>
              <a:gd name="connsiteY0-26" fmla="*/ 4410 h 163160"/>
              <a:gd name="connsiteX1-27" fmla="*/ 396875 w 733425"/>
              <a:gd name="connsiteY1-28" fmla="*/ 39335 h 163160"/>
              <a:gd name="connsiteX2-29" fmla="*/ 733425 w 733425"/>
              <a:gd name="connsiteY2-30" fmla="*/ 163160 h 163160"/>
              <a:gd name="connsiteX0-31" fmla="*/ 0 w 733425"/>
              <a:gd name="connsiteY0-32" fmla="*/ 2287 h 161037"/>
              <a:gd name="connsiteX1-33" fmla="*/ 396875 w 733425"/>
              <a:gd name="connsiteY1-34" fmla="*/ 37212 h 161037"/>
              <a:gd name="connsiteX2-35" fmla="*/ 733425 w 733425"/>
              <a:gd name="connsiteY2-36" fmla="*/ 161037 h 161037"/>
              <a:gd name="connsiteX0-37" fmla="*/ 0 w 733425"/>
              <a:gd name="connsiteY0-38" fmla="*/ 8128 h 166878"/>
              <a:gd name="connsiteX1-39" fmla="*/ 396875 w 733425"/>
              <a:gd name="connsiteY1-40" fmla="*/ 43053 h 166878"/>
              <a:gd name="connsiteX2-41" fmla="*/ 733425 w 733425"/>
              <a:gd name="connsiteY2-42" fmla="*/ 166878 h 166878"/>
              <a:gd name="connsiteX0-43" fmla="*/ 0 w 733425"/>
              <a:gd name="connsiteY0-44" fmla="*/ 3912 h 162662"/>
              <a:gd name="connsiteX1-45" fmla="*/ 396875 w 733425"/>
              <a:gd name="connsiteY1-46" fmla="*/ 64237 h 162662"/>
              <a:gd name="connsiteX2-47" fmla="*/ 733425 w 733425"/>
              <a:gd name="connsiteY2-48" fmla="*/ 162662 h 162662"/>
              <a:gd name="connsiteX0-49" fmla="*/ 0 w 733425"/>
              <a:gd name="connsiteY0-50" fmla="*/ 2882 h 161632"/>
              <a:gd name="connsiteX1-51" fmla="*/ 396875 w 733425"/>
              <a:gd name="connsiteY1-52" fmla="*/ 63207 h 161632"/>
              <a:gd name="connsiteX2-53" fmla="*/ 733425 w 733425"/>
              <a:gd name="connsiteY2-54" fmla="*/ 161632 h 161632"/>
              <a:gd name="connsiteX0-55" fmla="*/ 0 w 733425"/>
              <a:gd name="connsiteY0-56" fmla="*/ 2069 h 160819"/>
              <a:gd name="connsiteX1-57" fmla="*/ 396875 w 733425"/>
              <a:gd name="connsiteY1-58" fmla="*/ 62394 h 160819"/>
              <a:gd name="connsiteX2-59" fmla="*/ 733425 w 733425"/>
              <a:gd name="connsiteY2-60" fmla="*/ 160819 h 160819"/>
              <a:gd name="connsiteX0-61" fmla="*/ 0 w 733425"/>
              <a:gd name="connsiteY0-62" fmla="*/ 0 h 158750"/>
              <a:gd name="connsiteX1-63" fmla="*/ 733425 w 733425"/>
              <a:gd name="connsiteY1-64" fmla="*/ 158750 h 158750"/>
              <a:gd name="connsiteX0-65" fmla="*/ 0 w 733425"/>
              <a:gd name="connsiteY0-66" fmla="*/ 0 h 158750"/>
              <a:gd name="connsiteX1-67" fmla="*/ 323850 w 733425"/>
              <a:gd name="connsiteY1-68" fmla="*/ 73024 h 158750"/>
              <a:gd name="connsiteX2-69" fmla="*/ 733425 w 733425"/>
              <a:gd name="connsiteY2-70" fmla="*/ 158750 h 158750"/>
              <a:gd name="connsiteX0-71" fmla="*/ 0 w 733425"/>
              <a:gd name="connsiteY0-72" fmla="*/ 0 h 158750"/>
              <a:gd name="connsiteX1-73" fmla="*/ 311150 w 733425"/>
              <a:gd name="connsiteY1-74" fmla="*/ 34924 h 158750"/>
              <a:gd name="connsiteX2-75" fmla="*/ 733425 w 733425"/>
              <a:gd name="connsiteY2-76" fmla="*/ 158750 h 158750"/>
              <a:gd name="connsiteX0-77" fmla="*/ 0 w 733425"/>
              <a:gd name="connsiteY0-78" fmla="*/ 0 h 158750"/>
              <a:gd name="connsiteX1-79" fmla="*/ 311150 w 733425"/>
              <a:gd name="connsiteY1-80" fmla="*/ 34924 h 158750"/>
              <a:gd name="connsiteX2-81" fmla="*/ 733425 w 733425"/>
              <a:gd name="connsiteY2-82" fmla="*/ 158750 h 158750"/>
              <a:gd name="connsiteX0-83" fmla="*/ 0 w 733425"/>
              <a:gd name="connsiteY0-84" fmla="*/ 0 h 158750"/>
              <a:gd name="connsiteX1-85" fmla="*/ 311150 w 733425"/>
              <a:gd name="connsiteY1-86" fmla="*/ 34924 h 158750"/>
              <a:gd name="connsiteX2-87" fmla="*/ 733425 w 733425"/>
              <a:gd name="connsiteY2-88" fmla="*/ 158750 h 158750"/>
              <a:gd name="connsiteX0-89" fmla="*/ 0 w 733425"/>
              <a:gd name="connsiteY0-90" fmla="*/ 0 h 158750"/>
              <a:gd name="connsiteX1-91" fmla="*/ 311150 w 733425"/>
              <a:gd name="connsiteY1-92" fmla="*/ 34924 h 158750"/>
              <a:gd name="connsiteX2-93" fmla="*/ 566494 w 733425"/>
              <a:gd name="connsiteY2-94" fmla="*/ 117972 h 158750"/>
              <a:gd name="connsiteX3-95" fmla="*/ 733425 w 733425"/>
              <a:gd name="connsiteY3-96" fmla="*/ 158750 h 158750"/>
              <a:gd name="connsiteX0-97" fmla="*/ 0 w 733425"/>
              <a:gd name="connsiteY0-98" fmla="*/ 0 h 158750"/>
              <a:gd name="connsiteX1-99" fmla="*/ 311150 w 733425"/>
              <a:gd name="connsiteY1-100" fmla="*/ 34924 h 158750"/>
              <a:gd name="connsiteX2-101" fmla="*/ 674444 w 733425"/>
              <a:gd name="connsiteY2-102" fmla="*/ 57647 h 158750"/>
              <a:gd name="connsiteX3-103" fmla="*/ 733425 w 733425"/>
              <a:gd name="connsiteY3-104" fmla="*/ 158750 h 158750"/>
              <a:gd name="connsiteX0-105" fmla="*/ 0 w 733425"/>
              <a:gd name="connsiteY0-106" fmla="*/ 0 h 158750"/>
              <a:gd name="connsiteX1-107" fmla="*/ 314325 w 733425"/>
              <a:gd name="connsiteY1-108" fmla="*/ 53974 h 158750"/>
              <a:gd name="connsiteX2-109" fmla="*/ 674444 w 733425"/>
              <a:gd name="connsiteY2-110" fmla="*/ 57647 h 158750"/>
              <a:gd name="connsiteX3-111" fmla="*/ 733425 w 733425"/>
              <a:gd name="connsiteY3-112" fmla="*/ 158750 h 158750"/>
              <a:gd name="connsiteX0-113" fmla="*/ 0 w 733425"/>
              <a:gd name="connsiteY0-114" fmla="*/ 0 h 158750"/>
              <a:gd name="connsiteX1-115" fmla="*/ 311150 w 733425"/>
              <a:gd name="connsiteY1-116" fmla="*/ 38099 h 158750"/>
              <a:gd name="connsiteX2-117" fmla="*/ 674444 w 733425"/>
              <a:gd name="connsiteY2-118" fmla="*/ 57647 h 158750"/>
              <a:gd name="connsiteX3-119" fmla="*/ 733425 w 733425"/>
              <a:gd name="connsiteY3-120" fmla="*/ 158750 h 158750"/>
              <a:gd name="connsiteX0-121" fmla="*/ 0 w 733425"/>
              <a:gd name="connsiteY0-122" fmla="*/ 0 h 158750"/>
              <a:gd name="connsiteX1-123" fmla="*/ 311150 w 733425"/>
              <a:gd name="connsiteY1-124" fmla="*/ 38099 h 158750"/>
              <a:gd name="connsiteX2-125" fmla="*/ 674444 w 733425"/>
              <a:gd name="connsiteY2-126" fmla="*/ 57647 h 158750"/>
              <a:gd name="connsiteX3-127" fmla="*/ 733425 w 733425"/>
              <a:gd name="connsiteY3-128" fmla="*/ 158750 h 158750"/>
              <a:gd name="connsiteX0-129" fmla="*/ 0 w 733425"/>
              <a:gd name="connsiteY0-130" fmla="*/ 0 h 158750"/>
              <a:gd name="connsiteX1-131" fmla="*/ 311150 w 733425"/>
              <a:gd name="connsiteY1-132" fmla="*/ 38099 h 158750"/>
              <a:gd name="connsiteX2-133" fmla="*/ 674444 w 733425"/>
              <a:gd name="connsiteY2-134" fmla="*/ 57647 h 158750"/>
              <a:gd name="connsiteX3-135" fmla="*/ 733425 w 733425"/>
              <a:gd name="connsiteY3-136" fmla="*/ 158750 h 158750"/>
              <a:gd name="connsiteX0-137" fmla="*/ 0 w 707659"/>
              <a:gd name="connsiteY0-138" fmla="*/ 0 h 155575"/>
              <a:gd name="connsiteX1-139" fmla="*/ 311150 w 707659"/>
              <a:gd name="connsiteY1-140" fmla="*/ 38099 h 155575"/>
              <a:gd name="connsiteX2-141" fmla="*/ 674444 w 707659"/>
              <a:gd name="connsiteY2-142" fmla="*/ 57647 h 155575"/>
              <a:gd name="connsiteX3-143" fmla="*/ 704850 w 707659"/>
              <a:gd name="connsiteY3-144" fmla="*/ 155575 h 155575"/>
              <a:gd name="connsiteX0-145" fmla="*/ 0 w 704850"/>
              <a:gd name="connsiteY0-146" fmla="*/ 0 h 155575"/>
              <a:gd name="connsiteX1-147" fmla="*/ 311150 w 704850"/>
              <a:gd name="connsiteY1-148" fmla="*/ 38099 h 155575"/>
              <a:gd name="connsiteX2-149" fmla="*/ 652219 w 704850"/>
              <a:gd name="connsiteY2-150" fmla="*/ 54472 h 155575"/>
              <a:gd name="connsiteX3-151" fmla="*/ 704850 w 704850"/>
              <a:gd name="connsiteY3-152" fmla="*/ 155575 h 155575"/>
              <a:gd name="connsiteX0-153" fmla="*/ 0 w 704850"/>
              <a:gd name="connsiteY0-154" fmla="*/ 0 h 155575"/>
              <a:gd name="connsiteX1-155" fmla="*/ 311150 w 704850"/>
              <a:gd name="connsiteY1-156" fmla="*/ 38099 h 155575"/>
              <a:gd name="connsiteX2-157" fmla="*/ 668094 w 704850"/>
              <a:gd name="connsiteY2-158" fmla="*/ 54472 h 155575"/>
              <a:gd name="connsiteX3-159" fmla="*/ 704850 w 704850"/>
              <a:gd name="connsiteY3-160" fmla="*/ 155575 h 155575"/>
              <a:gd name="connsiteX0-161" fmla="*/ 0 w 707874"/>
              <a:gd name="connsiteY0-162" fmla="*/ 0 h 155575"/>
              <a:gd name="connsiteX1-163" fmla="*/ 311150 w 707874"/>
              <a:gd name="connsiteY1-164" fmla="*/ 38099 h 155575"/>
              <a:gd name="connsiteX2-165" fmla="*/ 674756 w 707874"/>
              <a:gd name="connsiteY2-166" fmla="*/ 34487 h 155575"/>
              <a:gd name="connsiteX3-167" fmla="*/ 704850 w 707874"/>
              <a:gd name="connsiteY3-168" fmla="*/ 155575 h 155575"/>
              <a:gd name="connsiteX0-169" fmla="*/ 0 w 707874"/>
              <a:gd name="connsiteY0-170" fmla="*/ 0 h 155575"/>
              <a:gd name="connsiteX1-171" fmla="*/ 311150 w 707874"/>
              <a:gd name="connsiteY1-172" fmla="*/ 38099 h 155575"/>
              <a:gd name="connsiteX2-173" fmla="*/ 674756 w 707874"/>
              <a:gd name="connsiteY2-174" fmla="*/ 34487 h 155575"/>
              <a:gd name="connsiteX3-175" fmla="*/ 704850 w 707874"/>
              <a:gd name="connsiteY3-176" fmla="*/ 155575 h 155575"/>
              <a:gd name="connsiteX0-177" fmla="*/ 0 w 700720"/>
              <a:gd name="connsiteY0-178" fmla="*/ 0 h 145583"/>
              <a:gd name="connsiteX1-179" fmla="*/ 311150 w 700720"/>
              <a:gd name="connsiteY1-180" fmla="*/ 38099 h 145583"/>
              <a:gd name="connsiteX2-181" fmla="*/ 674756 w 700720"/>
              <a:gd name="connsiteY2-182" fmla="*/ 34487 h 145583"/>
              <a:gd name="connsiteX3-183" fmla="*/ 674873 w 700720"/>
              <a:gd name="connsiteY3-184" fmla="*/ 145583 h 145583"/>
              <a:gd name="connsiteX0-185" fmla="*/ 0 w 707323"/>
              <a:gd name="connsiteY0-186" fmla="*/ 0 h 145583"/>
              <a:gd name="connsiteX1-187" fmla="*/ 311150 w 707323"/>
              <a:gd name="connsiteY1-188" fmla="*/ 38099 h 145583"/>
              <a:gd name="connsiteX2-189" fmla="*/ 674756 w 707323"/>
              <a:gd name="connsiteY2-190" fmla="*/ 34487 h 145583"/>
              <a:gd name="connsiteX3-191" fmla="*/ 674873 w 707323"/>
              <a:gd name="connsiteY3-192" fmla="*/ 145583 h 145583"/>
              <a:gd name="connsiteX0-193" fmla="*/ 0 w 714498"/>
              <a:gd name="connsiteY0-194" fmla="*/ 0 h 145583"/>
              <a:gd name="connsiteX1-195" fmla="*/ 311150 w 714498"/>
              <a:gd name="connsiteY1-196" fmla="*/ 38099 h 145583"/>
              <a:gd name="connsiteX2-197" fmla="*/ 674756 w 714498"/>
              <a:gd name="connsiteY2-198" fmla="*/ 34487 h 145583"/>
              <a:gd name="connsiteX3-199" fmla="*/ 674873 w 714498"/>
              <a:gd name="connsiteY3-200" fmla="*/ 145583 h 145583"/>
              <a:gd name="connsiteX0-201" fmla="*/ 0 w 724982"/>
              <a:gd name="connsiteY0-202" fmla="*/ 0 h 152245"/>
              <a:gd name="connsiteX1-203" fmla="*/ 311150 w 724982"/>
              <a:gd name="connsiteY1-204" fmla="*/ 38099 h 152245"/>
              <a:gd name="connsiteX2-205" fmla="*/ 674756 w 724982"/>
              <a:gd name="connsiteY2-206" fmla="*/ 34487 h 152245"/>
              <a:gd name="connsiteX3-207" fmla="*/ 698189 w 724982"/>
              <a:gd name="connsiteY3-208" fmla="*/ 152245 h 152245"/>
              <a:gd name="connsiteX0-209" fmla="*/ 0 w 715296"/>
              <a:gd name="connsiteY0-210" fmla="*/ 0 h 152245"/>
              <a:gd name="connsiteX1-211" fmla="*/ 311150 w 715296"/>
              <a:gd name="connsiteY1-212" fmla="*/ 38099 h 152245"/>
              <a:gd name="connsiteX2-213" fmla="*/ 674756 w 715296"/>
              <a:gd name="connsiteY2-214" fmla="*/ 34487 h 152245"/>
              <a:gd name="connsiteX3-215" fmla="*/ 698189 w 715296"/>
              <a:gd name="connsiteY3-216" fmla="*/ 152245 h 152245"/>
              <a:gd name="connsiteX0-217" fmla="*/ 0 w 698915"/>
              <a:gd name="connsiteY0-218" fmla="*/ 0 h 152245"/>
              <a:gd name="connsiteX1-219" fmla="*/ 311150 w 698915"/>
              <a:gd name="connsiteY1-220" fmla="*/ 38099 h 152245"/>
              <a:gd name="connsiteX2-221" fmla="*/ 608140 w 698915"/>
              <a:gd name="connsiteY2-222" fmla="*/ 44479 h 152245"/>
              <a:gd name="connsiteX3-223" fmla="*/ 698189 w 698915"/>
              <a:gd name="connsiteY3-224" fmla="*/ 152245 h 152245"/>
              <a:gd name="connsiteX0-225" fmla="*/ 0 w 698915"/>
              <a:gd name="connsiteY0-226" fmla="*/ 0 h 152245"/>
              <a:gd name="connsiteX1-227" fmla="*/ 311150 w 698915"/>
              <a:gd name="connsiteY1-228" fmla="*/ 38099 h 152245"/>
              <a:gd name="connsiteX2-229" fmla="*/ 608140 w 698915"/>
              <a:gd name="connsiteY2-230" fmla="*/ 44479 h 152245"/>
              <a:gd name="connsiteX3-231" fmla="*/ 698189 w 698915"/>
              <a:gd name="connsiteY3-232" fmla="*/ 152245 h 1522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95" y="connsiteY3-96"/>
              </a:cxn>
            </a:cxnLst>
            <a:rect l="l" t="t" r="r" b="b"/>
            <a:pathLst>
              <a:path w="698915" h="152245">
                <a:moveTo>
                  <a:pt x="0" y="0"/>
                </a:moveTo>
                <a:cubicBezTo>
                  <a:pt x="103717" y="12700"/>
                  <a:pt x="210608" y="34924"/>
                  <a:pt x="311150" y="38099"/>
                </a:cubicBezTo>
                <a:cubicBezTo>
                  <a:pt x="405566" y="38711"/>
                  <a:pt x="531100" y="40495"/>
                  <a:pt x="608140" y="44479"/>
                </a:cubicBezTo>
                <a:cubicBezTo>
                  <a:pt x="678519" y="65117"/>
                  <a:pt x="703675" y="52186"/>
                  <a:pt x="698189" y="152245"/>
                </a:cubicBezTo>
              </a:path>
            </a:pathLst>
          </a:custGeom>
          <a:noFill/>
          <a:ln w="38100">
            <a:solidFill>
              <a:srgbClr val="3B64AC"/>
            </a:solidFill>
            <a:tailEnd type="triangle" w="lg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4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7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任意形状 40">
            <a:extLst>
              <a:ext uri="{FF2B5EF4-FFF2-40B4-BE49-F238E27FC236}">
                <a16:creationId xmlns:a16="http://schemas.microsoft.com/office/drawing/2014/main" id="{6D16A1ED-CA1A-2134-195E-B2B632EB95F4}"/>
              </a:ext>
            </a:extLst>
          </p:cNvPr>
          <p:cNvSpPr/>
          <p:nvPr/>
        </p:nvSpPr>
        <p:spPr>
          <a:xfrm>
            <a:off x="3319246" y="3445178"/>
            <a:ext cx="2402487" cy="2861947"/>
          </a:xfrm>
          <a:custGeom>
            <a:avLst/>
            <a:gdLst>
              <a:gd name="connsiteX0" fmla="*/ 501650 w 527582"/>
              <a:gd name="connsiteY0" fmla="*/ 0 h 612775"/>
              <a:gd name="connsiteX1" fmla="*/ 482600 w 527582"/>
              <a:gd name="connsiteY1" fmla="*/ 295275 h 612775"/>
              <a:gd name="connsiteX2" fmla="*/ 85725 w 527582"/>
              <a:gd name="connsiteY2" fmla="*/ 368300 h 612775"/>
              <a:gd name="connsiteX3" fmla="*/ 0 w 527582"/>
              <a:gd name="connsiteY3" fmla="*/ 612775 h 612775"/>
              <a:gd name="connsiteX0-1" fmla="*/ 542925 w 555422"/>
              <a:gd name="connsiteY0-2" fmla="*/ 0 h 596900"/>
              <a:gd name="connsiteX1-3" fmla="*/ 482600 w 555422"/>
              <a:gd name="connsiteY1-4" fmla="*/ 279400 h 596900"/>
              <a:gd name="connsiteX2-5" fmla="*/ 85725 w 555422"/>
              <a:gd name="connsiteY2-6" fmla="*/ 352425 h 596900"/>
              <a:gd name="connsiteX3-7" fmla="*/ 0 w 555422"/>
              <a:gd name="connsiteY3-8" fmla="*/ 596900 h 596900"/>
              <a:gd name="connsiteX0-9" fmla="*/ 542925 w 545579"/>
              <a:gd name="connsiteY0-10" fmla="*/ 0 h 596900"/>
              <a:gd name="connsiteX1-11" fmla="*/ 482600 w 545579"/>
              <a:gd name="connsiteY1-12" fmla="*/ 279400 h 596900"/>
              <a:gd name="connsiteX2-13" fmla="*/ 85725 w 545579"/>
              <a:gd name="connsiteY2-14" fmla="*/ 352425 h 596900"/>
              <a:gd name="connsiteX3-15" fmla="*/ 0 w 545579"/>
              <a:gd name="connsiteY3-16" fmla="*/ 596900 h 596900"/>
              <a:gd name="connsiteX0-17" fmla="*/ 542925 w 543044"/>
              <a:gd name="connsiteY0-18" fmla="*/ 0 h 596900"/>
              <a:gd name="connsiteX1-19" fmla="*/ 419100 w 543044"/>
              <a:gd name="connsiteY1-20" fmla="*/ 244475 h 596900"/>
              <a:gd name="connsiteX2-21" fmla="*/ 85725 w 543044"/>
              <a:gd name="connsiteY2-22" fmla="*/ 352425 h 596900"/>
              <a:gd name="connsiteX3-23" fmla="*/ 0 w 543044"/>
              <a:gd name="connsiteY3-24" fmla="*/ 596900 h 596900"/>
              <a:gd name="connsiteX0-25" fmla="*/ 511175 w 511407"/>
              <a:gd name="connsiteY0-26" fmla="*/ 0 h 587375"/>
              <a:gd name="connsiteX1-27" fmla="*/ 419100 w 511407"/>
              <a:gd name="connsiteY1-28" fmla="*/ 234950 h 587375"/>
              <a:gd name="connsiteX2-29" fmla="*/ 85725 w 511407"/>
              <a:gd name="connsiteY2-30" fmla="*/ 342900 h 587375"/>
              <a:gd name="connsiteX3-31" fmla="*/ 0 w 511407"/>
              <a:gd name="connsiteY3-32" fmla="*/ 587375 h 587375"/>
              <a:gd name="connsiteX0-33" fmla="*/ 492125 w 492357"/>
              <a:gd name="connsiteY0-34" fmla="*/ 0 h 600075"/>
              <a:gd name="connsiteX1-35" fmla="*/ 400050 w 492357"/>
              <a:gd name="connsiteY1-36" fmla="*/ 234950 h 600075"/>
              <a:gd name="connsiteX2-37" fmla="*/ 66675 w 492357"/>
              <a:gd name="connsiteY2-38" fmla="*/ 342900 h 600075"/>
              <a:gd name="connsiteX3-39" fmla="*/ 0 w 492357"/>
              <a:gd name="connsiteY3-40" fmla="*/ 600075 h 600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92357" h="600075">
                <a:moveTo>
                  <a:pt x="492125" y="0"/>
                </a:moveTo>
                <a:cubicBezTo>
                  <a:pt x="495035" y="123296"/>
                  <a:pt x="470958" y="177800"/>
                  <a:pt x="400050" y="234950"/>
                </a:cubicBezTo>
                <a:cubicBezTo>
                  <a:pt x="329142" y="292100"/>
                  <a:pt x="147108" y="289983"/>
                  <a:pt x="66675" y="342900"/>
                </a:cubicBezTo>
                <a:cubicBezTo>
                  <a:pt x="-13758" y="395817"/>
                  <a:pt x="2646" y="504296"/>
                  <a:pt x="0" y="600075"/>
                </a:cubicBezTo>
              </a:path>
            </a:pathLst>
          </a:custGeom>
          <a:noFill/>
          <a:ln w="38100">
            <a:solidFill>
              <a:srgbClr val="3B64AC"/>
            </a:solidFill>
            <a:prstDash val="sysDash"/>
            <a:tailEnd type="triangle" w="lg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43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7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D232FEF-214C-B538-753E-E9F250A186DB}"/>
              </a:ext>
            </a:extLst>
          </p:cNvPr>
          <p:cNvSpPr txBox="1"/>
          <p:nvPr/>
        </p:nvSpPr>
        <p:spPr>
          <a:xfrm>
            <a:off x="7707169" y="5099021"/>
            <a:ext cx="3490724" cy="628257"/>
          </a:xfrm>
          <a:prstGeom prst="round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kumimoji="0" sz="700" b="0" i="0" u="none" strike="noStrike" cap="none" spc="0" normalizeH="0" baseline="0">
                <a:ln>
                  <a:noFill/>
                </a:ln>
                <a:solidFill>
                  <a:srgbClr val="0633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17430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Priority-based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p</a:t>
            </a:r>
            <a:r>
              <a:rPr kumimoji="0" lang="en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roactively</a:t>
            </a:r>
            <a:r>
              <a:rPr kumimoji="0" lang="e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f</a:t>
            </a:r>
            <a:r>
              <a:rPr kumimoji="0" lang="e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lushing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SimHei" pitchFamily="49" charset="-122"/>
                <a:cs typeface="Arial" panose="020B0604020202020204" pitchFamily="34" charset="0"/>
              </a:rPr>
              <a:t>algorithm </a:t>
            </a:r>
            <a:endParaRPr kumimoji="0" lang="e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SimHei" pitchFamily="49" charset="-122"/>
              <a:cs typeface="Arial" panose="020B0604020202020204" pitchFamily="34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A46C9A5-119C-31F9-C4B5-5CE3009B785B}"/>
              </a:ext>
            </a:extLst>
          </p:cNvPr>
          <p:cNvGrpSpPr/>
          <p:nvPr/>
        </p:nvGrpSpPr>
        <p:grpSpPr>
          <a:xfrm>
            <a:off x="1971479" y="5412147"/>
            <a:ext cx="3750718" cy="545225"/>
            <a:chOff x="5887615" y="4975829"/>
            <a:chExt cx="2709750" cy="43588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A9B46AD-7010-F9D1-D2B8-6D2D75AF2B36}"/>
                </a:ext>
              </a:extLst>
            </p:cNvPr>
            <p:cNvSpPr txBox="1"/>
            <p:nvPr/>
          </p:nvSpPr>
          <p:spPr>
            <a:xfrm>
              <a:off x="5887615" y="5002150"/>
              <a:ext cx="2709750" cy="395003"/>
            </a:xfrm>
            <a:prstGeom prst="round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0633FF"/>
                  </a:solidFill>
                  <a:effectLst/>
                  <a:uLnTx/>
                  <a:uFillTx/>
                  <a:latin typeface="SimHei" pitchFamily="49" charset="-122"/>
                  <a:ea typeface="SimHei" pitchFamily="49" charset="-122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743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mHei" pitchFamily="49" charset="-122"/>
                  <a:ea typeface="SimHei" pitchFamily="49" charset="-122"/>
                  <a:cs typeface="Arial" panose="020B0604020202020204" pitchFamily="34" charset="0"/>
                </a:rPr>
                <a:t>          </a:t>
              </a:r>
              <a:r>
                <a:rPr kumimoji="0" lang="e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/>
                  <a:ea typeface="黑体" panose="02010609060101010101" pitchFamily="49" charset="-122"/>
                  <a:cs typeface="Times New Roman" panose="02020603050405020304" pitchFamily="18" charset="0"/>
                </a:rPr>
                <a:t>Parallel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/>
                  <a:ea typeface="黑体" panose="02010609060101010101" pitchFamily="49" charset="-122"/>
                  <a:cs typeface="Times New Roman" panose="02020603050405020304" pitchFamily="18" charset="0"/>
                </a:rPr>
                <a:t>flushing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45" name="直线箭头连接符 44">
              <a:extLst>
                <a:ext uri="{FF2B5EF4-FFF2-40B4-BE49-F238E27FC236}">
                  <a16:creationId xmlns:a16="http://schemas.microsoft.com/office/drawing/2014/main" id="{9BBE99C9-6273-4DED-EE9A-C6A280299E2B}"/>
                </a:ext>
              </a:extLst>
            </p:cNvPr>
            <p:cNvCxnSpPr/>
            <p:nvPr/>
          </p:nvCxnSpPr>
          <p:spPr>
            <a:xfrm>
              <a:off x="6702646" y="4975829"/>
              <a:ext cx="0" cy="42437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id="{99D34B51-B09F-CCF6-CB82-8045220FDC04}"/>
                </a:ext>
              </a:extLst>
            </p:cNvPr>
            <p:cNvCxnSpPr/>
            <p:nvPr/>
          </p:nvCxnSpPr>
          <p:spPr>
            <a:xfrm>
              <a:off x="6266553" y="4978228"/>
              <a:ext cx="0" cy="42437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箭头连接符 46">
              <a:extLst>
                <a:ext uri="{FF2B5EF4-FFF2-40B4-BE49-F238E27FC236}">
                  <a16:creationId xmlns:a16="http://schemas.microsoft.com/office/drawing/2014/main" id="{7FC52FFD-23FE-DCB2-EAAE-652C8BDCA737}"/>
                </a:ext>
              </a:extLst>
            </p:cNvPr>
            <p:cNvCxnSpPr/>
            <p:nvPr/>
          </p:nvCxnSpPr>
          <p:spPr>
            <a:xfrm>
              <a:off x="6499954" y="4978228"/>
              <a:ext cx="0" cy="42437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箭头连接符 47">
              <a:extLst>
                <a:ext uri="{FF2B5EF4-FFF2-40B4-BE49-F238E27FC236}">
                  <a16:creationId xmlns:a16="http://schemas.microsoft.com/office/drawing/2014/main" id="{7DB5CF12-AE4F-9AC8-1F77-862EAF4E1E4A}"/>
                </a:ext>
              </a:extLst>
            </p:cNvPr>
            <p:cNvCxnSpPr/>
            <p:nvPr/>
          </p:nvCxnSpPr>
          <p:spPr>
            <a:xfrm>
              <a:off x="6037632" y="4987346"/>
              <a:ext cx="0" cy="42437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1319291-117C-C269-B123-A77F3AB5EE47}"/>
              </a:ext>
            </a:extLst>
          </p:cNvPr>
          <p:cNvGrpSpPr/>
          <p:nvPr/>
        </p:nvGrpSpPr>
        <p:grpSpPr>
          <a:xfrm>
            <a:off x="2179126" y="5425805"/>
            <a:ext cx="920483" cy="545225"/>
            <a:chOff x="6037632" y="4986748"/>
            <a:chExt cx="665014" cy="435887"/>
          </a:xfrm>
        </p:grpSpPr>
        <p:cxnSp>
          <p:nvCxnSpPr>
            <p:cNvPr id="50" name="直线箭头连接符 49">
              <a:extLst>
                <a:ext uri="{FF2B5EF4-FFF2-40B4-BE49-F238E27FC236}">
                  <a16:creationId xmlns:a16="http://schemas.microsoft.com/office/drawing/2014/main" id="{492E34F2-9003-35CF-76F2-64EA6F570B95}"/>
                </a:ext>
              </a:extLst>
            </p:cNvPr>
            <p:cNvCxnSpPr/>
            <p:nvPr/>
          </p:nvCxnSpPr>
          <p:spPr>
            <a:xfrm>
              <a:off x="6702646" y="4986748"/>
              <a:ext cx="0" cy="424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箭头连接符 50">
              <a:extLst>
                <a:ext uri="{FF2B5EF4-FFF2-40B4-BE49-F238E27FC236}">
                  <a16:creationId xmlns:a16="http://schemas.microsoft.com/office/drawing/2014/main" id="{B7206C16-D00B-159F-3C4E-EE2D9B3CE3AC}"/>
                </a:ext>
              </a:extLst>
            </p:cNvPr>
            <p:cNvCxnSpPr/>
            <p:nvPr/>
          </p:nvCxnSpPr>
          <p:spPr>
            <a:xfrm>
              <a:off x="6266553" y="4989147"/>
              <a:ext cx="0" cy="424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箭头连接符 51">
              <a:extLst>
                <a:ext uri="{FF2B5EF4-FFF2-40B4-BE49-F238E27FC236}">
                  <a16:creationId xmlns:a16="http://schemas.microsoft.com/office/drawing/2014/main" id="{3210BC58-3237-2682-902F-C00FA3098721}"/>
                </a:ext>
              </a:extLst>
            </p:cNvPr>
            <p:cNvCxnSpPr/>
            <p:nvPr/>
          </p:nvCxnSpPr>
          <p:spPr>
            <a:xfrm>
              <a:off x="6499954" y="4989147"/>
              <a:ext cx="0" cy="424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箭头连接符 52">
              <a:extLst>
                <a:ext uri="{FF2B5EF4-FFF2-40B4-BE49-F238E27FC236}">
                  <a16:creationId xmlns:a16="http://schemas.microsoft.com/office/drawing/2014/main" id="{1A5428B0-AE18-FE1F-48A4-A0D3286A4FEB}"/>
                </a:ext>
              </a:extLst>
            </p:cNvPr>
            <p:cNvCxnSpPr/>
            <p:nvPr/>
          </p:nvCxnSpPr>
          <p:spPr>
            <a:xfrm>
              <a:off x="6037632" y="4998265"/>
              <a:ext cx="0" cy="424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ACA4FFD-7FD5-3697-20C5-5ED57ABBFFC1}"/>
              </a:ext>
            </a:extLst>
          </p:cNvPr>
          <p:cNvGrpSpPr/>
          <p:nvPr/>
        </p:nvGrpSpPr>
        <p:grpSpPr>
          <a:xfrm>
            <a:off x="-4367715" y="2193253"/>
            <a:ext cx="4587324" cy="675453"/>
            <a:chOff x="792311" y="1885427"/>
            <a:chExt cx="4587324" cy="675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57362085-BD35-0145-720B-3A7A79F29190}"/>
                    </a:ext>
                  </a:extLst>
                </p:cNvPr>
                <p:cNvSpPr txBox="1"/>
                <p:nvPr/>
              </p:nvSpPr>
              <p:spPr>
                <a:xfrm>
                  <a:off x="804353" y="1885427"/>
                  <a:ext cx="396210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zh-CN" alt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zh-CN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0" lang="en-US" altLang="zh-CN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j-ea"/>
                                  </a:rPr>
                                  <m:t>𝑅</m:t>
                                </m:r>
                                <m:r>
                                  <a:rPr kumimoji="0" lang="zh-CN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j-ea"/>
                                  </a:rPr>
                                  <m:t> 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j-ea"/>
                                  </a:rPr>
                                  <m:t>𝑠𝑒𝑡</m:t>
                                </m:r>
                              </m:e>
                            </m:d>
                          </m:e>
                        </m:func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,</m:t>
                        </m:r>
                        <m:r>
                          <a:rPr kumimoji="0" lang="zh-CN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 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𝑊</m:t>
                        </m:r>
                        <m:r>
                          <a:rPr kumimoji="0" lang="zh-CN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 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𝑠𝑒𝑡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=∅</m:t>
                        </m:r>
                      </m:oMath>
                    </m:oMathPara>
                  </a14:m>
                  <a:endParaRPr kumimoji="0" lang="zh-CN" alt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/>
                    <a:ea typeface="黑体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53" y="1885427"/>
                  <a:ext cx="3962104" cy="338554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86B37508-D419-B25D-A726-075E66461DD2}"/>
                    </a:ext>
                  </a:extLst>
                </p:cNvPr>
                <p:cNvSpPr txBox="1"/>
                <p:nvPr/>
              </p:nvSpPr>
              <p:spPr>
                <a:xfrm>
                  <a:off x="792311" y="2222326"/>
                  <a:ext cx="458732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zh-CN" alt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uncPr>
                          <m:fName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+∞,</m:t>
                            </m:r>
                            <m:r>
                              <a:rPr kumimoji="0" lang="zh-CN" alt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 </m:t>
                            </m:r>
                          </m:fName>
                          <m:e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𝑅</m:t>
                            </m:r>
                            <m:r>
                              <a:rPr kumimoji="0" lang="zh-CN" alt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set</m:t>
                            </m:r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=∅</m:t>
                            </m:r>
                            <m:r>
                              <a:rPr kumimoji="0" lang="zh-CN" alt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dPr>
                              <m:e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j-ea"/>
                                  </a:rPr>
                                  <m:t> </m:t>
                                </m:r>
                              </m:e>
                            </m:d>
                            <m:r>
                              <a:rPr kumimoji="0" lang="zh-CN" alt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  </m:t>
                            </m:r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𝑊</m:t>
                            </m:r>
                            <m:r>
                              <a:rPr kumimoji="0" lang="zh-CN" alt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 </m:t>
                            </m:r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𝑠𝑒𝑡</m:t>
                            </m:r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=∅ </m:t>
                            </m:r>
                          </m:e>
                        </m:func>
                        <m:r>
                          <a:rPr kumimoji="0" lang="zh-CN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 </m:t>
                        </m:r>
                      </m:oMath>
                    </m:oMathPara>
                  </a14:m>
                  <a:endParaRPr kumimoji="0" lang="zh-CN" alt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/>
                    <a:ea typeface="黑体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文本框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311" y="2222326"/>
                  <a:ext cx="4587324" cy="338554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左大括号 56">
              <a:extLst>
                <a:ext uri="{FF2B5EF4-FFF2-40B4-BE49-F238E27FC236}">
                  <a16:creationId xmlns:a16="http://schemas.microsoft.com/office/drawing/2014/main" id="{442A1537-EC67-87F4-BD09-F6B317BEE6AF}"/>
                </a:ext>
              </a:extLst>
            </p:cNvPr>
            <p:cNvSpPr/>
            <p:nvPr/>
          </p:nvSpPr>
          <p:spPr>
            <a:xfrm>
              <a:off x="1544095" y="2045488"/>
              <a:ext cx="174648" cy="437276"/>
            </a:xfrm>
            <a:prstGeom prst="leftBrace">
              <a:avLst>
                <a:gd name="adj1" fmla="val 13128"/>
                <a:gd name="adj2" fmla="val 4906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/>
                <a:ea typeface="黑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1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034E089-7AC7-C1A6-5ABE-72F9E267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0E805DD-DF21-A1A0-B8EE-8B58F9D2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lang="en" altLang="zh-CN" sz="4400" dirty="0">
                <a:ea typeface="黑体" panose="02010609060101010101" pitchFamily="49" charset="-122"/>
                <a:cs typeface="Times New Roman" panose="02020603050405020304" pitchFamily="18" charset="0"/>
              </a:rPr>
              <a:t>Priority-based Proactively Flushing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BA4C9BF-F3AB-902C-5A9E-B632E063E1FD}"/>
              </a:ext>
            </a:extLst>
          </p:cNvPr>
          <p:cNvSpPr txBox="1"/>
          <p:nvPr/>
        </p:nvSpPr>
        <p:spPr>
          <a:xfrm>
            <a:off x="226492" y="1108953"/>
            <a:ext cx="11753900" cy="69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171450" defTabSz="685800">
              <a:lnSpc>
                <a:spcPct val="14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zh-CN" sz="2600" dirty="0">
                <a:ea typeface="黑体" panose="02010609060101010101" pitchFamily="49" charset="-122"/>
                <a:cs typeface="Times New Roman" panose="02020603050405020304" pitchFamily="18" charset="0"/>
              </a:rPr>
              <a:t>Maintaining additional metadata</a:t>
            </a:r>
            <a:r>
              <a:rPr lang="zh-CN" altLang="en-US" sz="26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ea typeface="黑体" panose="02010609060101010101" pitchFamily="49" charset="-122"/>
                <a:cs typeface="Times New Roman" panose="02020603050405020304" pitchFamily="18" charset="0"/>
              </a:rPr>
              <a:t>(called</a:t>
            </a:r>
            <a:r>
              <a:rPr lang="zh-CN" altLang="en-US" sz="26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ea typeface="黑体" panose="02010609060101010101" pitchFamily="49" charset="-122"/>
                <a:cs typeface="Times New Roman" panose="02020603050405020304" pitchFamily="18" charset="0"/>
              </a:rPr>
              <a:t>g-entry</a:t>
            </a:r>
            <a:r>
              <a:rPr lang="en-US" altLang="zh-CN" sz="2600" dirty="0">
                <a:ea typeface="黑体" panose="02010609060101010101" pitchFamily="49" charset="-122"/>
                <a:cs typeface="Times New Roman" panose="02020603050405020304" pitchFamily="18" charset="0"/>
              </a:rPr>
              <a:t>) to calculate priorities.</a:t>
            </a:r>
            <a:endParaRPr lang="en-US" altLang="zh-CN" sz="22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7E1478-BA62-FD0C-DE66-FB25B1F23EB7}"/>
                  </a:ext>
                </a:extLst>
              </p:cNvPr>
              <p:cNvSpPr txBox="1"/>
              <p:nvPr/>
            </p:nvSpPr>
            <p:spPr>
              <a:xfrm>
                <a:off x="296005" y="2657046"/>
                <a:ext cx="32459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zh-CN" sz="2400" dirty="0">
                    <a:solidFill>
                      <a:prstClr val="black"/>
                    </a:solidFill>
                    <a:latin typeface="Gill Sans" panose="020B0502020104020203" pitchFamily="34" charset="-79"/>
                    <a:ea typeface="SimHei" panose="02010609060101010101" pitchFamily="49" charset="-122"/>
                    <a:cs typeface="Gill Sans" panose="020B0502020104020203" pitchFamily="34" charset="-79"/>
                  </a:rPr>
                  <a:t>g-entry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Gill Sans" panose="020B0502020104020203" pitchFamily="34" charset="-79"/>
                    <a:ea typeface="SimHei" panose="02010609060101010101" pitchFamily="49" charset="-122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Gill Sans" panose="020B0502020104020203" pitchFamily="34" charset="-79"/>
                    <a:ea typeface="SimHei" panose="02010609060101010101" pitchFamily="49" charset="-122"/>
                    <a:cs typeface="Gill Sans" panose="020B0502020104020203" pitchFamily="34" charset="-79"/>
                  </a:rPr>
                  <a:t>of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Gill Sans" panose="020B0502020104020203" pitchFamily="34" charset="-79"/>
                    <a:ea typeface="SimHei" panose="02010609060101010101" pitchFamily="49" charset="-122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SimHei" panose="02010609060101010101" pitchFamily="49" charset="-122"/>
                    <a:cs typeface="Calibri" panose="020F0502020204030204" pitchFamily="34" charset="0"/>
                  </a:rPr>
                  <a:t>includes</a:t>
                </a:r>
                <a:endParaRPr lang="zh-CN" altLang="en-US" sz="2400" dirty="0">
                  <a:solidFill>
                    <a:prstClr val="black"/>
                  </a:solidFill>
                  <a:latin typeface="Calibri" panose="020F0502020204030204" pitchFamily="34" charset="0"/>
                  <a:ea typeface="SimHei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7E1478-BA62-FD0C-DE66-FB25B1F23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05" y="2657046"/>
                <a:ext cx="3245997" cy="461665"/>
              </a:xfrm>
              <a:prstGeom prst="rect">
                <a:avLst/>
              </a:prstGeom>
              <a:blipFill>
                <a:blip r:embed="rId3"/>
                <a:stretch>
                  <a:fillRect l="-3125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E60F09D-AEA9-F5D8-68FD-1BC702EDFCC5}"/>
              </a:ext>
            </a:extLst>
          </p:cNvPr>
          <p:cNvSpPr txBox="1"/>
          <p:nvPr/>
        </p:nvSpPr>
        <p:spPr>
          <a:xfrm>
            <a:off x="3351120" y="2326245"/>
            <a:ext cx="3195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zh-CN" sz="2400" i="1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1" lang="en-US" altLang="zh-CN" sz="2400" dirty="0">
                <a:solidFill>
                  <a:prstClr val="white"/>
                </a:solidFill>
                <a:latin typeface="Calibri" panose="020F0502020204030204"/>
              </a:rPr>
              <a:t>r</a:t>
            </a:r>
            <a:r>
              <a:rPr kumimoji="1" lang="zh-CN" alt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1" lang="en-US" altLang="zh-CN" sz="2400" dirty="0">
                <a:latin typeface="Calibri" panose="020F0502020204030204"/>
              </a:rPr>
              <a:t>set</a:t>
            </a:r>
            <a:r>
              <a:rPr kumimoji="1" lang="en-US" altLang="zh-CN" sz="2400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kumimoji="1" lang="zh-CN" alt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1" lang="en-US" altLang="zh-CN" sz="2400" dirty="0">
                <a:solidFill>
                  <a:prstClr val="black"/>
                </a:solidFill>
                <a:latin typeface="Calibri" panose="020F0502020204030204"/>
              </a:rPr>
              <a:t>[</a:t>
            </a:r>
            <a:r>
              <a:rPr kumimoji="1" lang="zh-CN" altLang="en-US" sz="2400" dirty="0">
                <a:solidFill>
                  <a:prstClr val="black"/>
                </a:solidFill>
                <a:latin typeface="Calibri" panose="020F0502020204030204"/>
              </a:rPr>
              <a:t>           </a:t>
            </a:r>
            <a:r>
              <a:rPr kumimoji="1" lang="en-US" altLang="zh-CN" sz="2400" dirty="0">
                <a:solidFill>
                  <a:prstClr val="black"/>
                </a:solidFill>
                <a:latin typeface="Calibri" panose="020F0502020204030204"/>
              </a:rPr>
              <a:t>]</a:t>
            </a:r>
          </a:p>
          <a:p>
            <a:pPr defTabSz="457200"/>
            <a:endParaRPr kumimoji="1" lang="en-US" altLang="zh-CN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kumimoji="1" lang="en-US" altLang="zh-CN" sz="2400" i="1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1" lang="zh-CN" alt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1" lang="en-US" altLang="zh-CN" sz="2400" dirty="0">
                <a:solidFill>
                  <a:prstClr val="black"/>
                </a:solidFill>
                <a:latin typeface="Calibri" panose="020F0502020204030204"/>
              </a:rPr>
              <a:t>set:</a:t>
            </a:r>
            <a:r>
              <a:rPr kumimoji="1" lang="zh-CN" alt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1" lang="en-US" altLang="zh-CN" sz="2400" dirty="0">
                <a:solidFill>
                  <a:prstClr val="black"/>
                </a:solidFill>
                <a:latin typeface="Calibri" panose="020F0502020204030204"/>
              </a:rPr>
              <a:t>[</a:t>
            </a:r>
            <a:r>
              <a:rPr kumimoji="1" lang="zh-CN" altLang="en-US" sz="2400" dirty="0">
                <a:solidFill>
                  <a:prstClr val="black"/>
                </a:solidFill>
                <a:latin typeface="Calibri" panose="020F0502020204030204"/>
              </a:rPr>
              <a:t>                 </a:t>
            </a:r>
            <a:r>
              <a:rPr kumimoji="1" lang="en-US" altLang="zh-CN" sz="2400" dirty="0">
                <a:solidFill>
                  <a:prstClr val="black"/>
                </a:solidFill>
                <a:latin typeface="Calibri" panose="020F0502020204030204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28C8288-20A6-2607-DC98-99B7020E72E3}"/>
                  </a:ext>
                </a:extLst>
              </p:cNvPr>
              <p:cNvSpPr/>
              <p:nvPr/>
            </p:nvSpPr>
            <p:spPr>
              <a:xfrm>
                <a:off x="5578706" y="2107622"/>
                <a:ext cx="5846040" cy="5847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457200"/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  <a:sym typeface="Wingdings" panose="05000000000000000000" pitchFamily="2" charset="2"/>
                  </a:rPr>
                  <a:t>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  <a:sym typeface="Wingdings" panose="05000000000000000000" pitchFamily="2" charset="2"/>
                  </a:rPr>
                  <a:t>The sample of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  <a:sym typeface="Wingdings" panose="05000000000000000000" pitchFamily="2" charset="2"/>
                  </a:rPr>
                  <a:t>Step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DokChampa" panose="020B0502040204020203" pitchFamily="34" charset="-34"/>
                        <a:sym typeface="Wingdings" panose="05000000000000000000" pitchFamily="2" charset="2"/>
                      </a:rPr>
                      <m:t>s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(which contains EMB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</a:rPr>
                          <m:t>k</m:t>
                        </m:r>
                      </m:e>
                      <m:sub>
                        <m:r>
                          <a:rPr lang="en-US" altLang="zh-CN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)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is prefetched and added into the sample queue.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DokChampa" panose="020B0502040204020203" pitchFamily="34" charset="-34"/>
                        <a:sym typeface="Wingdings" panose="05000000000000000000" pitchFamily="2" charset="2"/>
                      </a:rPr>
                      <m:t>s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is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inserted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into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the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kumimoji="1" lang="en-US" altLang="zh-CN" sz="2000" i="1" dirty="0">
                    <a:solidFill>
                      <a:prstClr val="black"/>
                    </a:solidFill>
                    <a:latin typeface="Calibri" panose="020F0502020204030204"/>
                  </a:rPr>
                  <a:t>R</a:t>
                </a:r>
                <a:r>
                  <a:rPr kumimoji="1" lang="zh-CN" altLang="en-US" sz="2000" i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kumimoji="1" lang="en-US" altLang="zh-CN" sz="2000" i="1" dirty="0">
                    <a:solidFill>
                      <a:prstClr val="black"/>
                    </a:solidFill>
                    <a:latin typeface="Calibri" panose="020F0502020204030204"/>
                  </a:rPr>
                  <a:t>set</a:t>
                </a:r>
                <a:r>
                  <a:rPr lang="en-US" altLang="zh-CN" b="1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.</a:t>
                </a:r>
                <a:endParaRPr lang="zh-CN" altLang="en-US" b="1" dirty="0">
                  <a:solidFill>
                    <a:prstClr val="black"/>
                  </a:solidFill>
                  <a:latin typeface="GILL SANS LIGHT" panose="020B0302020104020203" pitchFamily="34" charset="-79"/>
                  <a:ea typeface="SimHei" panose="02010609060101010101" pitchFamily="49" charset="-122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28C8288-20A6-2607-DC98-99B7020E7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706" y="2107622"/>
                <a:ext cx="5846040" cy="584775"/>
              </a:xfrm>
              <a:prstGeom prst="rect">
                <a:avLst/>
              </a:prstGeom>
              <a:blipFill>
                <a:blip r:embed="rId4"/>
                <a:stretch>
                  <a:fillRect l="-2386" t="-12766" r="-651"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1A360C0-F114-54C7-0EA4-21BB582E752B}"/>
                  </a:ext>
                </a:extLst>
              </p:cNvPr>
              <p:cNvSpPr/>
              <p:nvPr/>
            </p:nvSpPr>
            <p:spPr>
              <a:xfrm>
                <a:off x="5589418" y="2877660"/>
                <a:ext cx="4522794" cy="3077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457200"/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Malgun Gothic Semilight" panose="020B0502040204020203" pitchFamily="34" charset="-122"/>
                    <a:cs typeface="Gill Sans Light" panose="020B0302020104020203" pitchFamily="34" charset="-79"/>
                    <a:sym typeface="Wingdings" panose="05000000000000000000" pitchFamily="2" charset="2"/>
                  </a:rPr>
                  <a:t>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  <a:sym typeface="Wingdings" panose="05000000000000000000" pitchFamily="2" charset="2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  <a:sym typeface="Wingdings" panose="05000000000000000000" pitchFamily="2" charset="2"/>
                  </a:rPr>
                  <a:t>Step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DokChampa" panose="020B0502040204020203" pitchFamily="34" charset="-34"/>
                        <a:sym typeface="Wingdings" panose="05000000000000000000" pitchFamily="2" charset="2"/>
                      </a:rPr>
                      <m:t>s</m:t>
                    </m:r>
                    <m:r>
                      <a:rPr lang="zh-CN" altLang="en-US" b="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DokChampa" panose="020B0502040204020203" pitchFamily="34" charset="-34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is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finished.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Add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DokChampa" panose="020B0502040204020203" pitchFamily="34" charset="-34"/>
                        <a:sym typeface="Wingdings" panose="05000000000000000000" pitchFamily="2" charset="2"/>
                      </a:rPr>
                      <m:t>s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and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SimHei" panose="02010609060101010101" pitchFamily="49" charset="-122"/>
                        <a:cs typeface="Calibri" panose="020F0502020204030204" pitchFamily="34" charset="0"/>
                      </a:rPr>
                      <m:t>Δ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into</a:t>
                </a:r>
                <a:r>
                  <a:rPr lang="zh-CN" altLang="en-US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 </a:t>
                </a:r>
                <a:r>
                  <a:rPr kumimoji="1" lang="en-US" altLang="zh-CN" sz="2000" i="1" dirty="0">
                    <a:solidFill>
                      <a:prstClr val="black"/>
                    </a:solidFill>
                    <a:latin typeface="Calibri" panose="020F0502020204030204"/>
                  </a:rPr>
                  <a:t>W</a:t>
                </a:r>
                <a:r>
                  <a:rPr kumimoji="1" lang="zh-CN" altLang="en-US" sz="2000" i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kumimoji="1" lang="en-US" altLang="zh-CN" sz="2000" i="1" dirty="0">
                    <a:solidFill>
                      <a:prstClr val="black"/>
                    </a:solidFill>
                    <a:latin typeface="Calibri" panose="020F0502020204030204"/>
                  </a:rPr>
                  <a:t>set</a:t>
                </a:r>
                <a:r>
                  <a:rPr lang="en-US" altLang="zh-CN" dirty="0">
                    <a:solidFill>
                      <a:prstClr val="black"/>
                    </a:solidFill>
                    <a:latin typeface="Gill Sans Light" panose="020B0302020104020203" pitchFamily="34" charset="-79"/>
                    <a:ea typeface="SimHei" panose="02010609060101010101" pitchFamily="49" charset="-122"/>
                    <a:cs typeface="Gill Sans Light" panose="020B0302020104020203" pitchFamily="34" charset="-79"/>
                  </a:rPr>
                  <a:t>.</a:t>
                </a:r>
                <a:endParaRPr lang="zh-CN" altLang="en-US" dirty="0">
                  <a:solidFill>
                    <a:prstClr val="black"/>
                  </a:solidFill>
                  <a:latin typeface="Gill Sans Light" panose="020B0302020104020203" pitchFamily="34" charset="-79"/>
                  <a:ea typeface="SimHei" panose="02010609060101010101" pitchFamily="49" charset="-122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1A360C0-F114-54C7-0EA4-21BB582E7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418" y="2877660"/>
                <a:ext cx="4522794" cy="307777"/>
              </a:xfrm>
              <a:prstGeom prst="rect">
                <a:avLst/>
              </a:prstGeom>
              <a:blipFill>
                <a:blip r:embed="rId5"/>
                <a:stretch>
                  <a:fillRect l="-3361" t="-23077" b="-4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CBC38E9C-5295-7F17-B3BA-963B7E6F3010}"/>
              </a:ext>
            </a:extLst>
          </p:cNvPr>
          <p:cNvSpPr/>
          <p:nvPr/>
        </p:nvSpPr>
        <p:spPr>
          <a:xfrm>
            <a:off x="5577786" y="3546142"/>
            <a:ext cx="61595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/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Source Code Pro" panose="020B050903040302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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" altLang="zh-CN" dirty="0">
                <a:solidFill>
                  <a:prstClr val="black"/>
                </a:solidFill>
                <a:latin typeface="Gill Sans Light" panose="020B0302020104020203" pitchFamily="34" charset="-79"/>
                <a:cs typeface="Gill Sans Light" panose="020B0302020104020203" pitchFamily="34" charset="-79"/>
                <a:sym typeface="Wingdings" panose="05000000000000000000" pitchFamily="2" charset="2"/>
              </a:rPr>
              <a:t>When updates are flushed into DRAM, moving 𝑠 out of </a:t>
            </a:r>
            <a:r>
              <a:rPr kumimoji="1" lang="en" altLang="zh-CN" sz="2000" i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W set</a:t>
            </a:r>
            <a:r>
              <a:rPr kumimoji="1" lang="en-US" altLang="zh-CN" sz="2000" i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.</a:t>
            </a:r>
            <a:endParaRPr kumimoji="1" lang="zh-CN" altLang="en-US" sz="2400" i="1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832841E-408D-E5D0-B462-317711CFED67}"/>
                  </a:ext>
                </a:extLst>
              </p:cNvPr>
              <p:cNvSpPr/>
              <p:nvPr/>
            </p:nvSpPr>
            <p:spPr>
              <a:xfrm>
                <a:off x="4652840" y="2436820"/>
                <a:ext cx="236589" cy="253278"/>
              </a:xfrm>
              <a:prstGeom prst="rect">
                <a:avLst/>
              </a:prstGeom>
              <a:pattFill prst="wdUpDiag">
                <a:fgClr>
                  <a:sysClr val="window" lastClr="FFFFFF">
                    <a:lumMod val="75000"/>
                  </a:sysClr>
                </a:fgClr>
                <a:bgClr>
                  <a:sysClr val="window" lastClr="FFFFFF"/>
                </a:bgClr>
              </a:pattFill>
              <a:ln w="635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zh-CN" altLang="en-US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DokChampa" panose="020B0502040204020203" pitchFamily="34" charset="-34"/>
                          <a:sym typeface="Wingdings" panose="05000000000000000000" pitchFamily="2" charset="2"/>
                        </a:rPr>
                        <m:t> </m:t>
                      </m:r>
                      <m:r>
                        <a:rPr kumimoji="0" lang="en-US" altLang="zh-CN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DokChampa" panose="020B0502040204020203" pitchFamily="34" charset="-34"/>
                          <a:sym typeface="Wingdings" panose="05000000000000000000" pitchFamily="2" charset="2"/>
                        </a:rPr>
                        <m:t>𝑠</m:t>
                      </m:r>
                    </m:oMath>
                  </m:oMathPara>
                </a14:m>
                <a:endParaRPr kumimoji="1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832841E-408D-E5D0-B462-317711CFE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0" y="2436820"/>
                <a:ext cx="236589" cy="253278"/>
              </a:xfrm>
              <a:prstGeom prst="rect">
                <a:avLst/>
              </a:prstGeom>
              <a:blipFill>
                <a:blip r:embed="rId6"/>
                <a:stretch>
                  <a:fillRect l="-70000" t="-33333" r="-5000" b="-76190"/>
                </a:stretch>
              </a:blipFill>
              <a:ln w="635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53CF32E3-F607-1670-09D9-99DA89FCF639}"/>
              </a:ext>
            </a:extLst>
          </p:cNvPr>
          <p:cNvCxnSpPr>
            <a:cxnSpLocks/>
          </p:cNvCxnSpPr>
          <p:nvPr/>
        </p:nvCxnSpPr>
        <p:spPr>
          <a:xfrm flipH="1">
            <a:off x="4762868" y="2784804"/>
            <a:ext cx="4" cy="396206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12" name="肘形连接符 29">
            <a:extLst>
              <a:ext uri="{FF2B5EF4-FFF2-40B4-BE49-F238E27FC236}">
                <a16:creationId xmlns:a16="http://schemas.microsoft.com/office/drawing/2014/main" id="{1256C86C-838C-0857-D2D6-B797ADDFEA93}"/>
              </a:ext>
            </a:extLst>
          </p:cNvPr>
          <p:cNvCxnSpPr>
            <a:cxnSpLocks/>
          </p:cNvCxnSpPr>
          <p:nvPr/>
        </p:nvCxnSpPr>
        <p:spPr>
          <a:xfrm>
            <a:off x="4770609" y="3509258"/>
            <a:ext cx="0" cy="31306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13" name="肘形连接符 29">
            <a:extLst>
              <a:ext uri="{FF2B5EF4-FFF2-40B4-BE49-F238E27FC236}">
                <a16:creationId xmlns:a16="http://schemas.microsoft.com/office/drawing/2014/main" id="{9220F0DB-E010-FFE7-20D3-6FECD094DFD1}"/>
              </a:ext>
            </a:extLst>
          </p:cNvPr>
          <p:cNvCxnSpPr>
            <a:cxnSpLocks/>
          </p:cNvCxnSpPr>
          <p:nvPr/>
        </p:nvCxnSpPr>
        <p:spPr>
          <a:xfrm>
            <a:off x="4771134" y="2101433"/>
            <a:ext cx="0" cy="31306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3625C3AE-9F6B-8720-71ED-4A34727D4F0E}"/>
              </a:ext>
            </a:extLst>
          </p:cNvPr>
          <p:cNvSpPr/>
          <p:nvPr/>
        </p:nvSpPr>
        <p:spPr>
          <a:xfrm>
            <a:off x="3203649" y="2336511"/>
            <a:ext cx="190321" cy="1153641"/>
          </a:xfrm>
          <a:prstGeom prst="leftBrace">
            <a:avLst>
              <a:gd name="adj1" fmla="val 8611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5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75E4FDE-525C-242F-895C-F37A52FECD71}"/>
                  </a:ext>
                </a:extLst>
              </p:cNvPr>
              <p:cNvSpPr txBox="1"/>
              <p:nvPr/>
            </p:nvSpPr>
            <p:spPr>
              <a:xfrm>
                <a:off x="4308973" y="3068112"/>
                <a:ext cx="13436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DokChampa" panose="020B0502040204020203" pitchFamily="34" charset="-34"/>
                          <a:sym typeface="Wingdings" panose="05000000000000000000" pitchFamily="2" charset="2"/>
                        </a:rPr>
                        <m:t>&lt;</m:t>
                      </m:r>
                      <m:r>
                        <a:rPr lang="zh-CN" altLang="en-US" sz="24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DokChampa" panose="020B0502040204020203" pitchFamily="34" charset="-34"/>
                          <a:sym typeface="Wingdings" panose="05000000000000000000" pitchFamily="2" charset="2"/>
                        </a:rPr>
                        <m:t>   </m:t>
                      </m:r>
                      <m:r>
                        <a:rPr lang="en-US" altLang="zh-CN" sz="24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DokChampa" panose="020B0502040204020203" pitchFamily="34" charset="-34"/>
                          <a:sym typeface="Wingdings" panose="05000000000000000000" pitchFamily="2" charset="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24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DokChampa" panose="020B0502040204020203" pitchFamily="34" charset="-34"/>
                          <a:sym typeface="Wingdings" panose="05000000000000000000" pitchFamily="2" charset="2"/>
                        </a:rPr>
                        <m:t>Δ</m:t>
                      </m:r>
                      <m:r>
                        <a:rPr lang="en-US" altLang="zh-CN" sz="2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DokChampa" panose="020B0502040204020203" pitchFamily="34" charset="-34"/>
                          <a:sym typeface="Wingdings" panose="05000000000000000000" pitchFamily="2" charset="2"/>
                        </a:rPr>
                        <m:t>&gt;</m:t>
                      </m:r>
                    </m:oMath>
                  </m:oMathPara>
                </a14:m>
                <a:endParaRPr lang="zh-CN" altLang="en-US" sz="2400" i="1" kern="0" dirty="0">
                  <a:solidFill>
                    <a:prstClr val="black"/>
                  </a:solidFill>
                  <a:latin typeface="Cambria Math" panose="02040503050406030204" pitchFamily="18" charset="0"/>
                  <a:cs typeface="DokChampa" panose="020B0502040204020203" pitchFamily="34" charset="-34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75E4FDE-525C-242F-895C-F37A52FEC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73" y="3068112"/>
                <a:ext cx="1343621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BB51D53D-2CB9-1A1B-2C2D-E8682C923854}"/>
              </a:ext>
            </a:extLst>
          </p:cNvPr>
          <p:cNvSpPr/>
          <p:nvPr/>
        </p:nvSpPr>
        <p:spPr>
          <a:xfrm>
            <a:off x="1205637" y="1742162"/>
            <a:ext cx="3200988" cy="584083"/>
          </a:xfrm>
          <a:prstGeom prst="rect">
            <a:avLst/>
          </a:prstGeom>
          <a:solidFill>
            <a:srgbClr val="E6F2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Record</a:t>
            </a:r>
            <a:r>
              <a:rPr kumimoji="1" lang="zh-CN" altLang="en-US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&lt;Step</a:t>
            </a:r>
            <a:r>
              <a:rPr kumimoji="1" lang="en-US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_no</a:t>
            </a:r>
            <a:r>
              <a:rPr kumimoji="1" lang="en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&gt; that will </a:t>
            </a:r>
          </a:p>
          <a:p>
            <a:pPr algn="ctr"/>
            <a:r>
              <a:rPr kumimoji="1" lang="en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read this </a:t>
            </a:r>
            <a:r>
              <a:rPr kumimoji="1" lang="en-US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EMB</a:t>
            </a:r>
            <a:r>
              <a:rPr kumimoji="1" lang="en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in the future</a:t>
            </a:r>
            <a:endParaRPr kumimoji="1" lang="zh-CN" altLang="en-US" dirty="0">
              <a:solidFill>
                <a:schemeClr val="tx1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CEAECD7-D2C9-5DA4-E3CE-99B867BFB635}"/>
              </a:ext>
            </a:extLst>
          </p:cNvPr>
          <p:cNvSpPr/>
          <p:nvPr/>
        </p:nvSpPr>
        <p:spPr>
          <a:xfrm>
            <a:off x="1230188" y="3694965"/>
            <a:ext cx="3200985" cy="637639"/>
          </a:xfrm>
          <a:prstGeom prst="rect">
            <a:avLst/>
          </a:prstGeom>
          <a:solidFill>
            <a:srgbClr val="E6F2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Record &lt;Step</a:t>
            </a:r>
            <a:r>
              <a:rPr kumimoji="1" lang="en-US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_no,</a:t>
            </a:r>
            <a:r>
              <a:rPr kumimoji="1" lang="zh-CN" altLang="en-US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gradient</a:t>
            </a:r>
            <a:r>
              <a:rPr kumimoji="1" lang="en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&gt; of </a:t>
            </a:r>
          </a:p>
          <a:p>
            <a:pPr algn="ctr"/>
            <a:r>
              <a:rPr kumimoji="1" lang="en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stagged</a:t>
            </a:r>
            <a:r>
              <a:rPr kumimoji="1" lang="zh-CN" altLang="en-US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EMB</a:t>
            </a:r>
            <a:r>
              <a:rPr kumimoji="1" lang="zh-CN" altLang="en-US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flushing</a:t>
            </a:r>
            <a:endParaRPr kumimoji="1" lang="zh-CN" altLang="en-US" dirty="0">
              <a:solidFill>
                <a:schemeClr val="tx1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575E7246-D484-4C7B-41B1-A03E37772896}"/>
              </a:ext>
            </a:extLst>
          </p:cNvPr>
          <p:cNvCxnSpPr>
            <a:cxnSpLocks/>
          </p:cNvCxnSpPr>
          <p:nvPr/>
        </p:nvCxnSpPr>
        <p:spPr>
          <a:xfrm>
            <a:off x="3393970" y="2719488"/>
            <a:ext cx="947412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C3B45BDD-27E9-EEEB-4882-95CD4B7B2EA4}"/>
              </a:ext>
            </a:extLst>
          </p:cNvPr>
          <p:cNvCxnSpPr>
            <a:cxnSpLocks/>
          </p:cNvCxnSpPr>
          <p:nvPr/>
        </p:nvCxnSpPr>
        <p:spPr>
          <a:xfrm>
            <a:off x="3393970" y="3464527"/>
            <a:ext cx="947412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DC66EE94-2E44-C771-ABEA-74241103673C}"/>
              </a:ext>
            </a:extLst>
          </p:cNvPr>
          <p:cNvCxnSpPr>
            <a:cxnSpLocks/>
          </p:cNvCxnSpPr>
          <p:nvPr/>
        </p:nvCxnSpPr>
        <p:spPr>
          <a:xfrm flipH="1" flipV="1">
            <a:off x="2808514" y="2298174"/>
            <a:ext cx="585456" cy="421314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33F3F02D-2A48-07B1-07B2-D7E93C15DB55}"/>
              </a:ext>
            </a:extLst>
          </p:cNvPr>
          <p:cNvCxnSpPr>
            <a:cxnSpLocks/>
          </p:cNvCxnSpPr>
          <p:nvPr/>
        </p:nvCxnSpPr>
        <p:spPr>
          <a:xfrm flipH="1">
            <a:off x="3052837" y="3456673"/>
            <a:ext cx="341133" cy="238292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2C2658FF-62F1-94DB-024F-04272F3FA0F6}"/>
              </a:ext>
            </a:extLst>
          </p:cNvPr>
          <p:cNvSpPr txBox="1"/>
          <p:nvPr/>
        </p:nvSpPr>
        <p:spPr>
          <a:xfrm>
            <a:off x="226492" y="4407241"/>
            <a:ext cx="11753900" cy="69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171450" defTabSz="685800">
              <a:lnSpc>
                <a:spcPct val="14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" altLang="zh-CN" sz="2600" dirty="0">
                <a:ea typeface="黑体" panose="02010609060101010101" pitchFamily="49" charset="-122"/>
                <a:cs typeface="Times New Roman" panose="02020603050405020304" pitchFamily="18" charset="0"/>
              </a:rPr>
              <a:t>Priority</a:t>
            </a:r>
            <a:r>
              <a:rPr lang="zh-CN" altLang="en-US" sz="26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ea typeface="黑体" panose="02010609060101010101" pitchFamily="49" charset="-122"/>
                <a:cs typeface="Times New Roman" panose="02020603050405020304" pitchFamily="18" charset="0"/>
              </a:rPr>
              <a:t>definition</a:t>
            </a:r>
            <a:endParaRPr lang="en-US" altLang="zh-CN" sz="22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DF5B30B-56F9-583B-923B-EF96A8F69CB0}"/>
                  </a:ext>
                </a:extLst>
              </p:cNvPr>
              <p:cNvSpPr txBox="1"/>
              <p:nvPr/>
            </p:nvSpPr>
            <p:spPr>
              <a:xfrm>
                <a:off x="1941260" y="4971645"/>
                <a:ext cx="3962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</m:e>
                          </m:d>
                        </m:e>
                      </m:func>
                      <m:r>
                        <a:rPr lang="en-US" altLang="zh-CN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DF5B30B-56F9-583B-923B-EF96A8F6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60" y="4971645"/>
                <a:ext cx="3962104" cy="400110"/>
              </a:xfrm>
              <a:prstGeom prst="rect">
                <a:avLst/>
              </a:prstGeom>
              <a:blipFill>
                <a:blip r:embed="rId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F7E6E66-896E-380E-E789-095E197FBAFC}"/>
                  </a:ext>
                </a:extLst>
              </p:cNvPr>
              <p:cNvSpPr txBox="1"/>
              <p:nvPr/>
            </p:nvSpPr>
            <p:spPr>
              <a:xfrm>
                <a:off x="2047720" y="5844594"/>
                <a:ext cx="458732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+∞,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set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=∅,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𝑠𝑒𝑡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=∅ </m:t>
                          </m:r>
                        </m:e>
                      </m:func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F7E6E66-896E-380E-E789-095E197FB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720" y="5844594"/>
                <a:ext cx="4587324" cy="400110"/>
              </a:xfrm>
              <a:prstGeom prst="rect">
                <a:avLst/>
              </a:prstGeom>
              <a:blipFill>
                <a:blip r:embed="rId9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7FBD6F24-DF4C-82BF-196C-B910D955D733}"/>
              </a:ext>
            </a:extLst>
          </p:cNvPr>
          <p:cNvSpPr txBox="1"/>
          <p:nvPr/>
        </p:nvSpPr>
        <p:spPr>
          <a:xfrm>
            <a:off x="784448" y="5433042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Priority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=</a:t>
            </a:r>
            <a:endParaRPr kumimoji="1" lang="zh-CN" altLang="en-US" sz="2000" dirty="0"/>
          </a:p>
        </p:txBody>
      </p:sp>
      <p:sp>
        <p:nvSpPr>
          <p:cNvPr id="31" name="左大括号 30">
            <a:extLst>
              <a:ext uri="{FF2B5EF4-FFF2-40B4-BE49-F238E27FC236}">
                <a16:creationId xmlns:a16="http://schemas.microsoft.com/office/drawing/2014/main" id="{D47E9076-C386-6B89-DEC7-68AF31D440E2}"/>
              </a:ext>
            </a:extLst>
          </p:cNvPr>
          <p:cNvSpPr/>
          <p:nvPr/>
        </p:nvSpPr>
        <p:spPr>
          <a:xfrm>
            <a:off x="1967780" y="5125250"/>
            <a:ext cx="405769" cy="1038344"/>
          </a:xfrm>
          <a:prstGeom prst="leftBrace">
            <a:avLst>
              <a:gd name="adj1" fmla="val 13128"/>
              <a:gd name="adj2" fmla="val 490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EDA9199-8E1C-5F51-6D60-537927CA6381}"/>
                  </a:ext>
                </a:extLst>
              </p:cNvPr>
              <p:cNvSpPr/>
              <p:nvPr/>
            </p:nvSpPr>
            <p:spPr>
              <a:xfrm>
                <a:off x="8165020" y="5103504"/>
                <a:ext cx="3345545" cy="424594"/>
              </a:xfrm>
              <a:prstGeom prst="rect">
                <a:avLst/>
              </a:prstGeom>
              <a:noFill/>
              <a:ln>
                <a:solidFill>
                  <a:srgbClr val="426F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PQ.Top()</a:t>
                </a:r>
                <a14:m>
                  <m:oMath xmlns:m="http://schemas.openxmlformats.org/officeDocument/2006/math">
                    <m:r>
                      <a:rPr kumimoji="1" lang="zh-CN" alt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Next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Step</a:t>
                </a:r>
                <a:r>
                  <a:rPr kumimoji="1" lang="en-US" altLang="zh-CN" dirty="0" err="1">
                    <a:solidFill>
                      <a:schemeClr val="tx1"/>
                    </a:solidFill>
                  </a:rPr>
                  <a:t>_no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EDA9199-8E1C-5F51-6D60-537927CA63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020" y="5103504"/>
                <a:ext cx="3345545" cy="424594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  <a:ln>
                <a:solidFill>
                  <a:srgbClr val="426FB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311A5A6F-F379-1E4B-C84E-B1A4FC39E1A0}"/>
              </a:ext>
            </a:extLst>
          </p:cNvPr>
          <p:cNvGrpSpPr/>
          <p:nvPr/>
        </p:nvGrpSpPr>
        <p:grpSpPr>
          <a:xfrm>
            <a:off x="7790409" y="4539500"/>
            <a:ext cx="4175099" cy="1970918"/>
            <a:chOff x="7915098" y="4413580"/>
            <a:chExt cx="4175099" cy="1970918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D360A62-86D6-BC7E-A4FB-85B260D0BF9B}"/>
                </a:ext>
              </a:extLst>
            </p:cNvPr>
            <p:cNvSpPr txBox="1"/>
            <p:nvPr/>
          </p:nvSpPr>
          <p:spPr>
            <a:xfrm>
              <a:off x="7915098" y="4413580"/>
              <a:ext cx="3574574" cy="500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indent="-171450" defTabSz="685800">
                <a:lnSpc>
                  <a:spcPct val="110000"/>
                </a:lnSpc>
                <a:spcBef>
                  <a:spcPts val="750"/>
                </a:spcBef>
                <a:buFont typeface="Wingdings" panose="05000000000000000000" pitchFamily="2" charset="2"/>
                <a:buChar char="v"/>
              </a:pPr>
              <a:r>
                <a:rPr lang="zh-CN" altLang="en-US" sz="26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</a:t>
              </a:r>
              <a:r>
                <a:rPr lang="en-US" altLang="zh-CN" sz="26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Blocking</a:t>
              </a:r>
              <a:r>
                <a:rPr lang="zh-CN" altLang="en-US" sz="26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 </a:t>
              </a:r>
              <a:r>
                <a:rPr lang="en-US" altLang="zh-CN" sz="2600" dirty="0">
                  <a:latin typeface="Gill Sans" panose="020B0502020104020203" pitchFamily="34" charset="-79"/>
                  <a:ea typeface="黑体" panose="02010609060101010101" pitchFamily="49" charset="-122"/>
                  <a:cs typeface="Gill Sans" panose="020B0502020104020203" pitchFamily="34" charset="-79"/>
                </a:rPr>
                <a:t>training if</a:t>
              </a:r>
              <a:endParaRPr lang="zh-CN" altLang="en-US" sz="26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428947D-71E1-80DE-3AD9-314A96A6A2C3}"/>
                </a:ext>
              </a:extLst>
            </p:cNvPr>
            <p:cNvSpPr txBox="1"/>
            <p:nvPr/>
          </p:nvSpPr>
          <p:spPr>
            <a:xfrm>
              <a:off x="7997328" y="5461168"/>
              <a:ext cx="4092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" altLang="zh-CN" dirty="0">
                  <a:solidFill>
                    <a:srgbClr val="C00000"/>
                  </a:solidFill>
                </a:rPr>
                <a:t>This indicates that the parameter</a:t>
              </a:r>
              <a:r>
                <a:rPr kumimoji="1" lang="en-US" altLang="zh-CN" dirty="0">
                  <a:solidFill>
                    <a:srgbClr val="C00000"/>
                  </a:solidFill>
                </a:rPr>
                <a:t>s</a:t>
              </a:r>
              <a:r>
                <a:rPr kumimoji="1" lang="en" altLang="zh-CN" dirty="0">
                  <a:solidFill>
                    <a:srgbClr val="C00000"/>
                  </a:solidFill>
                </a:rPr>
                <a:t> involved in the next step ha</a:t>
              </a:r>
              <a:r>
                <a:rPr kumimoji="1" lang="en-US" altLang="zh-CN" dirty="0" err="1">
                  <a:solidFill>
                    <a:srgbClr val="C00000"/>
                  </a:solidFill>
                </a:rPr>
                <a:t>ve</a:t>
              </a:r>
              <a:r>
                <a:rPr kumimoji="1" lang="en" altLang="zh-CN" dirty="0">
                  <a:solidFill>
                    <a:srgbClr val="C00000"/>
                  </a:solidFill>
                </a:rPr>
                <a:t> updates </a:t>
              </a:r>
            </a:p>
            <a:p>
              <a:pPr algn="ctr"/>
              <a:r>
                <a:rPr kumimoji="1" lang="en" altLang="zh-CN" dirty="0">
                  <a:solidFill>
                    <a:srgbClr val="C00000"/>
                  </a:solidFill>
                </a:rPr>
                <a:t>that have not yet been written to DRAM.</a:t>
              </a:r>
              <a:endParaRPr kumimoji="1" lang="zh-CN" alt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6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3 L -0.00065 0.11181 " pathEditMode="relative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0" grpId="2" animBg="1"/>
      <p:bldP spid="15" grpId="0"/>
      <p:bldP spid="15" grpId="1"/>
      <p:bldP spid="22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A54BEC-BF28-ABC4-C0F1-FAE18516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4E6DF60-1767-30CD-8B6A-018F6A10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II:</a:t>
            </a:r>
            <a:r>
              <a:rPr kumimoji="1" lang="zh-CN" altLang="en-US" dirty="0"/>
              <a:t> </a:t>
            </a:r>
            <a:r>
              <a:rPr lang="en" altLang="zh-CN" sz="4400" dirty="0">
                <a:ea typeface="黑体" panose="02010609060101010101" pitchFamily="49" charset="-122"/>
                <a:cs typeface="Times New Roman" panose="02020603050405020304" pitchFamily="18" charset="0"/>
              </a:rPr>
              <a:t>Parallel Flush</a:t>
            </a:r>
            <a:r>
              <a:rPr lang="en-US" altLang="zh-CN" sz="4400" dirty="0" err="1"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D4E4CCA-5DBD-D823-95CD-96A819348D89}"/>
              </a:ext>
            </a:extLst>
          </p:cNvPr>
          <p:cNvSpPr txBox="1"/>
          <p:nvPr/>
        </p:nvSpPr>
        <p:spPr>
          <a:xfrm>
            <a:off x="308945" y="1173941"/>
            <a:ext cx="6648180" cy="573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e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Parallel Flushing </a:t>
            </a:r>
            <a:r>
              <a:rPr lang="en-US" altLang="zh-CN" sz="24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(reducing</a:t>
            </a:r>
            <a:r>
              <a:rPr lang="en" altLang="zh-CN" sz="28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training blocking</a:t>
            </a:r>
            <a:r>
              <a:rPr lang="en-US" altLang="zh-CN" sz="28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1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6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Priority queue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’s</a:t>
            </a:r>
            <a:r>
              <a:rPr lang="en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 performance is critical</a:t>
            </a:r>
            <a:endParaRPr lang="en-US" altLang="zh-CN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Enqueue/</a:t>
            </a:r>
            <a:r>
              <a:rPr lang="en-US" altLang="zh-CN" sz="2200" dirty="0" err="1">
                <a:ea typeface="黑体" panose="02010609060101010101" pitchFamily="49" charset="-122"/>
                <a:cs typeface="Times New Roman" panose="02020603050405020304" pitchFamily="18" charset="0"/>
              </a:rPr>
              <a:t>AdjustPriority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Backward Time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Dequeue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Stall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Time</a:t>
            </a:r>
          </a:p>
          <a:p>
            <a:pPr marL="0" lvl="1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endParaRPr lang="en-US" altLang="zh-CN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1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However,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" altLang="zh-CN" dirty="0" err="1">
                <a:ea typeface="黑体" panose="02010609060101010101" pitchFamily="49" charset="-122"/>
                <a:cs typeface="Times New Roman" panose="02020603050405020304" pitchFamily="18" charset="0"/>
              </a:rPr>
              <a:t>raditional</a:t>
            </a:r>
            <a:r>
              <a:rPr lang="en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 heaps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have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inadequate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perf.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6CBDBF-48DE-6829-F0C3-796E9A01CF42}"/>
              </a:ext>
            </a:extLst>
          </p:cNvPr>
          <p:cNvSpPr txBox="1"/>
          <p:nvPr/>
        </p:nvSpPr>
        <p:spPr>
          <a:xfrm>
            <a:off x="7231212" y="2032422"/>
            <a:ext cx="4759846" cy="2181647"/>
          </a:xfrm>
          <a:prstGeom prst="roundRect">
            <a:avLst>
              <a:gd name="adj" fmla="val 12352"/>
            </a:avLst>
          </a:prstGeom>
          <a:solidFill>
            <a:schemeClr val="bg1">
              <a:lumMod val="95000"/>
            </a:schemeClr>
          </a:solidFill>
          <a:ln w="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743075"/>
            <a:endParaRPr lang="zh-CN" altLang="en-US" sz="3050" dirty="0">
              <a:solidFill>
                <a:prstClr val="black"/>
              </a:solidFill>
              <a:latin typeface="+mn-lt"/>
              <a:ea typeface="Malgun Gothic Semilight" panose="020B0502040204020203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66FC532-9314-E9F1-81CA-1E8A9ACD8A50}"/>
              </a:ext>
            </a:extLst>
          </p:cNvPr>
          <p:cNvGrpSpPr/>
          <p:nvPr/>
        </p:nvGrpSpPr>
        <p:grpSpPr>
          <a:xfrm>
            <a:off x="7383605" y="1614565"/>
            <a:ext cx="1578129" cy="1041681"/>
            <a:chOff x="3986316" y="534770"/>
            <a:chExt cx="481374" cy="2732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D89FBBF-34F6-4F07-55DD-7D18D8033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3986316" y="534770"/>
              <a:ext cx="247871" cy="2732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E03CBB9-201C-C32A-7CEF-A7C587FA40BD}"/>
                </a:ext>
              </a:extLst>
            </p:cNvPr>
            <p:cNvSpPr txBox="1"/>
            <p:nvPr/>
          </p:nvSpPr>
          <p:spPr>
            <a:xfrm>
              <a:off x="4123825" y="592561"/>
              <a:ext cx="343865" cy="136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743075">
                <a:lnSpc>
                  <a:spcPts val="16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ea typeface="SimHei" pitchFamily="49" charset="-122"/>
                  <a:cs typeface="Arial" panose="020B0604020202020204" pitchFamily="34" charset="0"/>
                </a:rPr>
                <a:t>Sample</a:t>
              </a:r>
            </a:p>
            <a:p>
              <a:pPr algn="ctr" defTabSz="1743075">
                <a:lnSpc>
                  <a:spcPts val="16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ea typeface="SimHei" pitchFamily="49" charset="-122"/>
                  <a:cs typeface="Arial" panose="020B0604020202020204" pitchFamily="34" charset="0"/>
                </a:rPr>
                <a:t>queue</a:t>
              </a:r>
              <a:endParaRPr lang="zh-CN" altLang="en-US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314202B-4A7B-85D8-BEBE-D3A649B8E6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1952" y="1561813"/>
            <a:ext cx="812616" cy="104168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FC457CE-FF64-1A48-F64A-B05D6C757C2C}"/>
              </a:ext>
            </a:extLst>
          </p:cNvPr>
          <p:cNvGrpSpPr/>
          <p:nvPr/>
        </p:nvGrpSpPr>
        <p:grpSpPr>
          <a:xfrm>
            <a:off x="9388022" y="3323699"/>
            <a:ext cx="1861937" cy="730378"/>
            <a:chOff x="4142617" y="976437"/>
            <a:chExt cx="567944" cy="191555"/>
          </a:xfrm>
        </p:grpSpPr>
        <p:sp>
          <p:nvSpPr>
            <p:cNvPr id="11" name="矩形: 圆角 82">
              <a:extLst>
                <a:ext uri="{FF2B5EF4-FFF2-40B4-BE49-F238E27FC236}">
                  <a16:creationId xmlns:a16="http://schemas.microsoft.com/office/drawing/2014/main" id="{6AC3EBC4-AFB4-DCF9-B6E1-08A2AA43749A}"/>
                </a:ext>
              </a:extLst>
            </p:cNvPr>
            <p:cNvSpPr/>
            <p:nvPr/>
          </p:nvSpPr>
          <p:spPr>
            <a:xfrm>
              <a:off x="4142617" y="976437"/>
              <a:ext cx="556254" cy="1915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algn="ctr" defTabSz="1743075"/>
              <a:endParaRPr lang="zh-CN" altLang="en-US" sz="229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49CCAAA-ACD9-B5D5-C3DE-0DFDE94A4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783" t="7227"/>
            <a:stretch>
              <a:fillRect/>
            </a:stretch>
          </p:blipFill>
          <p:spPr>
            <a:xfrm>
              <a:off x="4147895" y="1015522"/>
              <a:ext cx="216392" cy="129351"/>
            </a:xfrm>
            <a:prstGeom prst="rect">
              <a:avLst/>
            </a:prstGeom>
          </p:spPr>
        </p:pic>
        <p:sp>
          <p:nvSpPr>
            <p:cNvPr id="13" name="矩形: 圆角 82">
              <a:extLst>
                <a:ext uri="{FF2B5EF4-FFF2-40B4-BE49-F238E27FC236}">
                  <a16:creationId xmlns:a16="http://schemas.microsoft.com/office/drawing/2014/main" id="{721966B2-BBD8-2783-9602-1E587213E4BF}"/>
                </a:ext>
              </a:extLst>
            </p:cNvPr>
            <p:cNvSpPr/>
            <p:nvPr/>
          </p:nvSpPr>
          <p:spPr>
            <a:xfrm>
              <a:off x="4298764" y="1020469"/>
              <a:ext cx="411797" cy="11352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algn="ctr" defTabSz="1743075">
                <a:lnSpc>
                  <a:spcPts val="16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ea typeface="SimHei" pitchFamily="49" charset="-122"/>
                  <a:cs typeface="Arial" panose="020B0604020202020204" pitchFamily="34" charset="0"/>
                </a:rPr>
                <a:t>Concurrent PQ</a:t>
              </a:r>
              <a:endParaRPr lang="zh-CN" altLang="en-US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236E3C6-387E-82FF-5878-6F89EE3F2F2A}"/>
              </a:ext>
            </a:extLst>
          </p:cNvPr>
          <p:cNvGrpSpPr/>
          <p:nvPr/>
        </p:nvGrpSpPr>
        <p:grpSpPr>
          <a:xfrm>
            <a:off x="7184952" y="3216151"/>
            <a:ext cx="1229534" cy="927908"/>
            <a:chOff x="3437204" y="935549"/>
            <a:chExt cx="434789" cy="243361"/>
          </a:xfrm>
        </p:grpSpPr>
        <p:sp>
          <p:nvSpPr>
            <p:cNvPr id="15" name="矩形: 圆角 82">
              <a:extLst>
                <a:ext uri="{FF2B5EF4-FFF2-40B4-BE49-F238E27FC236}">
                  <a16:creationId xmlns:a16="http://schemas.microsoft.com/office/drawing/2014/main" id="{D6EB0B1C-74A3-AFE2-BA79-59F0BAE2FBB5}"/>
                </a:ext>
              </a:extLst>
            </p:cNvPr>
            <p:cNvSpPr/>
            <p:nvPr/>
          </p:nvSpPr>
          <p:spPr>
            <a:xfrm>
              <a:off x="3494765" y="935549"/>
              <a:ext cx="340635" cy="235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algn="ctr" defTabSz="1743075"/>
              <a:endParaRPr lang="zh-CN" altLang="en-US" sz="229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6" name="Picture 63">
              <a:extLst>
                <a:ext uri="{FF2B5EF4-FFF2-40B4-BE49-F238E27FC236}">
                  <a16:creationId xmlns:a16="http://schemas.microsoft.com/office/drawing/2014/main" id="{ED8C67D1-7566-DC2B-39B1-6C196AAE8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3210" y="940912"/>
              <a:ext cx="207316" cy="112205"/>
            </a:xfrm>
            <a:prstGeom prst="rect">
              <a:avLst/>
            </a:prstGeom>
          </p:spPr>
        </p:pic>
        <p:sp>
          <p:nvSpPr>
            <p:cNvPr id="17" name="矩形: 圆角 82">
              <a:extLst>
                <a:ext uri="{FF2B5EF4-FFF2-40B4-BE49-F238E27FC236}">
                  <a16:creationId xmlns:a16="http://schemas.microsoft.com/office/drawing/2014/main" id="{48EABAAA-AB2E-9AEA-93E9-56D7661A4999}"/>
                </a:ext>
              </a:extLst>
            </p:cNvPr>
            <p:cNvSpPr/>
            <p:nvPr/>
          </p:nvSpPr>
          <p:spPr>
            <a:xfrm>
              <a:off x="3437204" y="1065383"/>
              <a:ext cx="434789" cy="11352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algn="ctr" defTabSz="1743075">
                <a:lnSpc>
                  <a:spcPts val="16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ea typeface="SimHei" pitchFamily="49" charset="-122"/>
                  <a:cs typeface="Arial" panose="020B0604020202020204" pitchFamily="34" charset="0"/>
                </a:rPr>
                <a:t>Flushing</a:t>
              </a:r>
            </a:p>
            <a:p>
              <a:pPr algn="ctr" defTabSz="1743075">
                <a:lnSpc>
                  <a:spcPts val="16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ea typeface="SimHei" pitchFamily="49" charset="-122"/>
                  <a:cs typeface="Arial" panose="020B0604020202020204" pitchFamily="34" charset="0"/>
                </a:rPr>
                <a:t> threads</a:t>
              </a:r>
              <a:endParaRPr lang="zh-CN" altLang="en-US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FF8BF98D-625E-37C0-306C-B26B116E497A}"/>
              </a:ext>
            </a:extLst>
          </p:cNvPr>
          <p:cNvCxnSpPr>
            <a:cxnSpLocks/>
            <a:stCxn id="11" idx="1"/>
            <a:endCxn id="15" idx="3"/>
          </p:cNvCxnSpPr>
          <p:nvPr/>
        </p:nvCxnSpPr>
        <p:spPr>
          <a:xfrm flipH="1" flipV="1">
            <a:off x="8311005" y="3664425"/>
            <a:ext cx="1077027" cy="2446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D51BEC9-FEBC-9384-5B81-61CE4E740A8F}"/>
              </a:ext>
            </a:extLst>
          </p:cNvPr>
          <p:cNvSpPr txBox="1"/>
          <p:nvPr/>
        </p:nvSpPr>
        <p:spPr>
          <a:xfrm>
            <a:off x="8311005" y="3738410"/>
            <a:ext cx="1053110" cy="3524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pPr defTabSz="1743075"/>
            <a:r>
              <a:rPr lang="en-US" altLang="zh-CN" sz="2290" dirty="0" err="1">
                <a:solidFill>
                  <a:srgbClr val="426FBE"/>
                </a:solidFill>
                <a:latin typeface="+mn-lt"/>
              </a:rPr>
              <a:t>PQ.pop</a:t>
            </a:r>
            <a:endParaRPr lang="zh-CN" altLang="en-US" sz="2290" dirty="0">
              <a:solidFill>
                <a:srgbClr val="426FBE"/>
              </a:solidFill>
              <a:latin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CC4866B-E540-4076-4D6D-E9ED9175BDC8}"/>
              </a:ext>
            </a:extLst>
          </p:cNvPr>
          <p:cNvSpPr txBox="1"/>
          <p:nvPr/>
        </p:nvSpPr>
        <p:spPr>
          <a:xfrm>
            <a:off x="7578501" y="2565974"/>
            <a:ext cx="2509680" cy="3524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pPr defTabSz="1743075"/>
            <a:r>
              <a:rPr lang="en-US" altLang="zh-CN" sz="2290" dirty="0" err="1">
                <a:solidFill>
                  <a:srgbClr val="426FBE"/>
                </a:solidFill>
                <a:latin typeface="+mn-lt"/>
              </a:rPr>
              <a:t>PQ.AdjustPriority</a:t>
            </a:r>
            <a:endParaRPr lang="zh-CN" altLang="en-US" sz="2290" dirty="0">
              <a:solidFill>
                <a:srgbClr val="426FBE"/>
              </a:solidFill>
              <a:latin typeface="+mn-lt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93F4AF81-B579-EE65-DDB2-5D7A1777B9B0}"/>
              </a:ext>
            </a:extLst>
          </p:cNvPr>
          <p:cNvCxnSpPr/>
          <p:nvPr/>
        </p:nvCxnSpPr>
        <p:spPr>
          <a:xfrm>
            <a:off x="10103749" y="2483744"/>
            <a:ext cx="4511" cy="83995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>
            <a:extLst>
              <a:ext uri="{FF2B5EF4-FFF2-40B4-BE49-F238E27FC236}">
                <a16:creationId xmlns:a16="http://schemas.microsoft.com/office/drawing/2014/main" id="{B5FEA688-8B0C-8D13-56E7-B9BBAD817F57}"/>
              </a:ext>
            </a:extLst>
          </p:cNvPr>
          <p:cNvCxnSpPr/>
          <p:nvPr/>
        </p:nvCxnSpPr>
        <p:spPr>
          <a:xfrm>
            <a:off x="7706425" y="2535204"/>
            <a:ext cx="1964391" cy="393261"/>
          </a:xfrm>
          <a:prstGeom prst="bentConnector3">
            <a:avLst>
              <a:gd name="adj1" fmla="val 192"/>
            </a:avLst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肘形连接符 126">
            <a:extLst>
              <a:ext uri="{FF2B5EF4-FFF2-40B4-BE49-F238E27FC236}">
                <a16:creationId xmlns:a16="http://schemas.microsoft.com/office/drawing/2014/main" id="{272A2E29-0A6B-EDDB-7EBE-F6B77104B96C}"/>
              </a:ext>
            </a:extLst>
          </p:cNvPr>
          <p:cNvCxnSpPr/>
          <p:nvPr/>
        </p:nvCxnSpPr>
        <p:spPr>
          <a:xfrm>
            <a:off x="9671883" y="2956864"/>
            <a:ext cx="0" cy="366835"/>
          </a:xfrm>
          <a:prstGeom prst="straightConnector1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407D21F-FDC4-AA2B-5C49-4A0C21E49B1B}"/>
              </a:ext>
            </a:extLst>
          </p:cNvPr>
          <p:cNvSpPr txBox="1"/>
          <p:nvPr/>
        </p:nvSpPr>
        <p:spPr>
          <a:xfrm>
            <a:off x="10991497" y="3738410"/>
            <a:ext cx="1410485" cy="3524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743075">
              <a:defRPr/>
            </a:pPr>
            <a:r>
              <a:rPr lang="en-US" altLang="zh-CN" sz="2290" dirty="0" err="1">
                <a:solidFill>
                  <a:srgbClr val="426FBE"/>
                </a:solidFill>
                <a:ea typeface="KaiTi" panose="02010609060101010101" pitchFamily="49" charset="-122"/>
                <a:cs typeface="Arial" panose="020B0604020202020204" pitchFamily="34" charset="0"/>
              </a:rPr>
              <a:t>PQ.top</a:t>
            </a:r>
            <a:endParaRPr lang="zh-CN" altLang="en-US" sz="2290" dirty="0">
              <a:solidFill>
                <a:srgbClr val="426FBE"/>
              </a:solidFill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ABAD4ED-91C4-D63E-BA00-54184A4D19AD}"/>
              </a:ext>
            </a:extLst>
          </p:cNvPr>
          <p:cNvSpPr txBox="1"/>
          <p:nvPr/>
        </p:nvSpPr>
        <p:spPr>
          <a:xfrm>
            <a:off x="10208611" y="2565974"/>
            <a:ext cx="1084690" cy="3524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pPr defTabSz="1743075"/>
            <a:r>
              <a:rPr lang="en-US" altLang="zh-CN" sz="2290" dirty="0" err="1">
                <a:solidFill>
                  <a:srgbClr val="426FBE"/>
                </a:solidFill>
                <a:latin typeface="+mn-lt"/>
              </a:rPr>
              <a:t>PQ.push</a:t>
            </a:r>
            <a:endParaRPr lang="zh-CN" altLang="en-US" sz="2290" dirty="0">
              <a:solidFill>
                <a:srgbClr val="426FBE"/>
              </a:solidFill>
              <a:latin typeface="+mn-lt"/>
            </a:endParaRPr>
          </a:p>
        </p:txBody>
      </p:sp>
      <p:cxnSp>
        <p:nvCxnSpPr>
          <p:cNvPr id="26" name="直线箭头连接符 127">
            <a:extLst>
              <a:ext uri="{FF2B5EF4-FFF2-40B4-BE49-F238E27FC236}">
                <a16:creationId xmlns:a16="http://schemas.microsoft.com/office/drawing/2014/main" id="{772ACE7E-C791-AC10-810C-D614CAC82021}"/>
              </a:ext>
            </a:extLst>
          </p:cNvPr>
          <p:cNvCxnSpPr>
            <a:cxnSpLocks/>
            <a:stCxn id="11" idx="3"/>
            <a:endCxn id="28" idx="3"/>
          </p:cNvCxnSpPr>
          <p:nvPr/>
        </p:nvCxnSpPr>
        <p:spPr>
          <a:xfrm flipV="1">
            <a:off x="11211646" y="1362151"/>
            <a:ext cx="263121" cy="2326737"/>
          </a:xfrm>
          <a:prstGeom prst="bentConnector3">
            <a:avLst>
              <a:gd name="adj1" fmla="val 254787"/>
            </a:avLst>
          </a:prstGeom>
          <a:ln w="38100">
            <a:solidFill>
              <a:schemeClr val="tx1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23E1EEF1-CD82-C725-C6A4-E7B611798949}"/>
              </a:ext>
            </a:extLst>
          </p:cNvPr>
          <p:cNvSpPr txBox="1"/>
          <p:nvPr/>
        </p:nvSpPr>
        <p:spPr>
          <a:xfrm>
            <a:off x="9701952" y="1285872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6073172-CF93-5FCA-0F98-2D691CC3B7AA}"/>
              </a:ext>
            </a:extLst>
          </p:cNvPr>
          <p:cNvSpPr/>
          <p:nvPr/>
        </p:nvSpPr>
        <p:spPr>
          <a:xfrm>
            <a:off x="7383606" y="1173941"/>
            <a:ext cx="4091161" cy="3764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137264" rIns="0" bIns="137264" rtlCol="0" anchor="ctr"/>
          <a:lstStyle/>
          <a:p>
            <a:pPr algn="ctr" defTabSz="1743075"/>
            <a:r>
              <a:rPr lang="en-US" altLang="zh-CN" sz="229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rPr>
              <a:t>Training Processes</a:t>
            </a:r>
            <a:endParaRPr lang="zh-CN" altLang="en-US" sz="2290" dirty="0">
              <a:solidFill>
                <a:prstClr val="black"/>
              </a:solidFill>
              <a:ea typeface="SimHei" pitchFamily="49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E90FD53-9009-9591-8E19-6ECCB67FA71D}"/>
              </a:ext>
            </a:extLst>
          </p:cNvPr>
          <p:cNvSpPr txBox="1"/>
          <p:nvPr/>
        </p:nvSpPr>
        <p:spPr>
          <a:xfrm>
            <a:off x="10203142" y="1855234"/>
            <a:ext cx="1774821" cy="522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43075">
              <a:lnSpc>
                <a:spcPts val="1600"/>
              </a:lnSpc>
            </a:pPr>
            <a:r>
              <a:rPr lang="en-US" altLang="zh-CN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rPr>
              <a:t>Update staging</a:t>
            </a:r>
            <a:r>
              <a:rPr lang="zh-CN" altLang="en-US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rPr>
              <a:t>queue</a:t>
            </a:r>
            <a:endParaRPr lang="zh-CN" altLang="en-US" sz="2000" dirty="0">
              <a:solidFill>
                <a:prstClr val="black"/>
              </a:solidFill>
              <a:ea typeface="SimHei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D885249-0CE9-A5B3-4279-0511BAF0F1CC}"/>
              </a:ext>
            </a:extLst>
          </p:cNvPr>
          <p:cNvSpPr/>
          <p:nvPr/>
        </p:nvSpPr>
        <p:spPr>
          <a:xfrm>
            <a:off x="7231212" y="5205733"/>
            <a:ext cx="4581350" cy="946491"/>
          </a:xfrm>
          <a:prstGeom prst="rect">
            <a:avLst/>
          </a:prstGeom>
          <a:solidFill>
            <a:srgbClr val="E6F2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CN" sz="20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Directly using a simple tree heap may result in a 100 </a:t>
            </a:r>
            <a:r>
              <a:rPr kumimoji="1" lang="en" altLang="zh-CN" sz="2000" dirty="0" err="1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ms</a:t>
            </a:r>
            <a:r>
              <a:rPr kumimoji="1" lang="en" altLang="zh-CN" sz="20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stall, </a:t>
            </a:r>
          </a:p>
          <a:p>
            <a:pPr algn="ctr"/>
            <a:r>
              <a:rPr kumimoji="1" lang="en" altLang="zh-CN" sz="20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reducing throughput by half.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B8467D24-BD96-189D-B150-5A3B38C3A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535" y="4529292"/>
            <a:ext cx="5207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27317-4D74-FC33-8660-E6DCB4F13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8BF9769-36C2-DE31-FABA-30C9135A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8DC185D-6392-7837-6CD1-52B5AC23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II:</a:t>
            </a:r>
            <a:r>
              <a:rPr kumimoji="1" lang="zh-CN" altLang="en-US" dirty="0"/>
              <a:t> </a:t>
            </a:r>
            <a:r>
              <a:rPr lang="en" altLang="zh-CN" sz="4400" dirty="0">
                <a:ea typeface="黑体" panose="02010609060101010101" pitchFamily="49" charset="-122"/>
                <a:cs typeface="Times New Roman" panose="02020603050405020304" pitchFamily="18" charset="0"/>
              </a:rPr>
              <a:t>Parallel Flush</a:t>
            </a:r>
            <a:r>
              <a:rPr lang="en-US" altLang="zh-CN" sz="4400" dirty="0" err="1"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0B3BC01-EAD9-4752-55DB-681B74D33C23}"/>
              </a:ext>
            </a:extLst>
          </p:cNvPr>
          <p:cNvSpPr txBox="1"/>
          <p:nvPr/>
        </p:nvSpPr>
        <p:spPr>
          <a:xfrm>
            <a:off x="308945" y="1173941"/>
            <a:ext cx="6648180" cy="573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e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Parallel Flushing </a:t>
            </a:r>
            <a:r>
              <a:rPr lang="en-US" altLang="zh-CN" sz="24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(reducing</a:t>
            </a:r>
            <a:r>
              <a:rPr lang="en" altLang="zh-CN" sz="28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training blocking</a:t>
            </a:r>
            <a:r>
              <a:rPr lang="en-US" altLang="zh-CN" sz="28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1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6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Priority queue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’s</a:t>
            </a:r>
            <a:r>
              <a:rPr lang="en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 performance is critical</a:t>
            </a:r>
            <a:endParaRPr lang="en-US" altLang="zh-CN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Enqueue/</a:t>
            </a:r>
            <a:r>
              <a:rPr lang="en-US" altLang="zh-CN" sz="2200" dirty="0" err="1">
                <a:ea typeface="黑体" panose="02010609060101010101" pitchFamily="49" charset="-122"/>
                <a:cs typeface="Times New Roman" panose="02020603050405020304" pitchFamily="18" charset="0"/>
              </a:rPr>
              <a:t>AdjustPriority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Backward Time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Dequeue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Stall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Time</a:t>
            </a:r>
          </a:p>
          <a:p>
            <a:pPr marL="0" lvl="1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endParaRPr lang="en-US" altLang="zh-CN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1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However,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" altLang="zh-CN" dirty="0" err="1">
                <a:ea typeface="黑体" panose="02010609060101010101" pitchFamily="49" charset="-122"/>
                <a:cs typeface="Times New Roman" panose="02020603050405020304" pitchFamily="18" charset="0"/>
              </a:rPr>
              <a:t>raditional</a:t>
            </a:r>
            <a:r>
              <a:rPr lang="en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 heaps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have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" altLang="zh-CN" dirty="0" err="1">
                <a:ea typeface="黑体" panose="02010609060101010101" pitchFamily="49" charset="-122"/>
                <a:cs typeface="Times New Roman" panose="02020603050405020304" pitchFamily="18" charset="0"/>
              </a:rPr>
              <a:t>nadequate</a:t>
            </a:r>
            <a:r>
              <a:rPr lang="en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perf.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Time</a:t>
            </a:r>
            <a:r>
              <a:rPr lang="zh-CN" altLang="en-US" sz="22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complexity</a:t>
            </a:r>
            <a:r>
              <a:rPr lang="zh-CN" altLang="en-US" sz="2200" dirty="0"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200" b="1" kern="0" dirty="0">
                <a:solidFill>
                  <a:srgbClr val="3853A3"/>
                </a:solidFill>
                <a:latin typeface="Gill Sans SemiBold" panose="020B0502020104020203" pitchFamily="34" charset="-79"/>
                <a:ea typeface="华文新魏" pitchFamily="2" charset="-122"/>
                <a:cs typeface="Gill Sans SemiBold" panose="020B0502020104020203" pitchFamily="34" charset="-79"/>
              </a:rPr>
              <a:t>O(</a:t>
            </a:r>
            <a:r>
              <a:rPr lang="en-US" altLang="zh-CN" sz="2200" b="1" dirty="0">
                <a:solidFill>
                  <a:srgbClr val="3853A3"/>
                </a:solidFill>
                <a:latin typeface="Gill Sans SemiBold" panose="020B0502020104020203" pitchFamily="34" charset="-79"/>
                <a:ea typeface="黑体" panose="02010609060101010101" pitchFamily="49" charset="-122"/>
                <a:cs typeface="Gill Sans SemiBold" panose="020B0502020104020203" pitchFamily="34" charset="-79"/>
              </a:rPr>
              <a:t>log 𝑁)</a:t>
            </a:r>
          </a:p>
          <a:p>
            <a:pPr marL="914400" lvl="3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 is in the same order of magnitude as the EMB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count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zh-CN" altLang="en-US" sz="22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" altLang="zh-CN" sz="22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Concurrency: </a:t>
            </a:r>
            <a:r>
              <a:rPr lang="zh-CN" altLang="en-US" sz="22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" altLang="zh-CN" sz="2200" dirty="0" err="1">
                <a:ea typeface="黑体" panose="02010609060101010101" pitchFamily="49" charset="-122"/>
                <a:cs typeface="Times New Roman" panose="02020603050405020304" pitchFamily="18" charset="0"/>
              </a:rPr>
              <a:t>evere</a:t>
            </a:r>
            <a:r>
              <a:rPr lang="en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 near-root conflicts, insufficient </a:t>
            </a:r>
            <a:r>
              <a:rPr lang="en-US" altLang="zh-CN" sz="2200" dirty="0"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" altLang="zh-CN" sz="2200" dirty="0" err="1">
                <a:ea typeface="黑体" panose="02010609060101010101" pitchFamily="49" charset="-122"/>
                <a:cs typeface="Times New Roman" panose="02020603050405020304" pitchFamily="18" charset="0"/>
              </a:rPr>
              <a:t>calability</a:t>
            </a:r>
            <a:endParaRPr lang="en-US" altLang="zh-CN" sz="22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656005-0A05-B702-4135-31F9D75855B2}"/>
              </a:ext>
            </a:extLst>
          </p:cNvPr>
          <p:cNvSpPr txBox="1"/>
          <p:nvPr/>
        </p:nvSpPr>
        <p:spPr>
          <a:xfrm>
            <a:off x="7231212" y="2032422"/>
            <a:ext cx="4759846" cy="2181647"/>
          </a:xfrm>
          <a:prstGeom prst="roundRect">
            <a:avLst>
              <a:gd name="adj" fmla="val 12352"/>
            </a:avLst>
          </a:prstGeom>
          <a:solidFill>
            <a:schemeClr val="bg1">
              <a:lumMod val="95000"/>
            </a:schemeClr>
          </a:solidFill>
          <a:ln w="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743075"/>
            <a:endParaRPr lang="zh-CN" altLang="en-US" sz="3050" dirty="0">
              <a:solidFill>
                <a:prstClr val="black"/>
              </a:solidFill>
              <a:latin typeface="+mn-lt"/>
              <a:ea typeface="Malgun Gothic Semilight" panose="020B0502040204020203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B953CC3-A85E-9933-E08C-777D9F3D84C1}"/>
              </a:ext>
            </a:extLst>
          </p:cNvPr>
          <p:cNvGrpSpPr/>
          <p:nvPr/>
        </p:nvGrpSpPr>
        <p:grpSpPr>
          <a:xfrm>
            <a:off x="7383605" y="1614565"/>
            <a:ext cx="1578129" cy="1041681"/>
            <a:chOff x="3986316" y="534770"/>
            <a:chExt cx="481374" cy="2732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0FADD6-B5B2-ADDC-0363-07FAC6655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3986316" y="534770"/>
              <a:ext cx="247871" cy="2732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E043A0A-96AA-F9B5-A386-3172C1BE461C}"/>
                </a:ext>
              </a:extLst>
            </p:cNvPr>
            <p:cNvSpPr txBox="1"/>
            <p:nvPr/>
          </p:nvSpPr>
          <p:spPr>
            <a:xfrm>
              <a:off x="4123825" y="592561"/>
              <a:ext cx="343865" cy="136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743075">
                <a:lnSpc>
                  <a:spcPts val="16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ea typeface="SimHei" pitchFamily="49" charset="-122"/>
                  <a:cs typeface="Arial" panose="020B0604020202020204" pitchFamily="34" charset="0"/>
                </a:rPr>
                <a:t>Sample</a:t>
              </a:r>
            </a:p>
            <a:p>
              <a:pPr algn="ctr" defTabSz="1743075">
                <a:lnSpc>
                  <a:spcPts val="16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ea typeface="SimHei" pitchFamily="49" charset="-122"/>
                  <a:cs typeface="Arial" panose="020B0604020202020204" pitchFamily="34" charset="0"/>
                </a:rPr>
                <a:t>queue</a:t>
              </a:r>
              <a:endParaRPr lang="zh-CN" altLang="en-US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57656959-EC9E-9AC1-8B7D-8606EF42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1952" y="1561813"/>
            <a:ext cx="812616" cy="104168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AE9FF62-B141-9B04-5B9F-9103CD6876CE}"/>
              </a:ext>
            </a:extLst>
          </p:cNvPr>
          <p:cNvGrpSpPr/>
          <p:nvPr/>
        </p:nvGrpSpPr>
        <p:grpSpPr>
          <a:xfrm>
            <a:off x="9388022" y="3323699"/>
            <a:ext cx="1861937" cy="730378"/>
            <a:chOff x="4142617" y="976437"/>
            <a:chExt cx="567944" cy="191555"/>
          </a:xfrm>
        </p:grpSpPr>
        <p:sp>
          <p:nvSpPr>
            <p:cNvPr id="11" name="矩形: 圆角 82">
              <a:extLst>
                <a:ext uri="{FF2B5EF4-FFF2-40B4-BE49-F238E27FC236}">
                  <a16:creationId xmlns:a16="http://schemas.microsoft.com/office/drawing/2014/main" id="{A7129567-1B56-9FF2-70B8-7B2473D265C9}"/>
                </a:ext>
              </a:extLst>
            </p:cNvPr>
            <p:cNvSpPr/>
            <p:nvPr/>
          </p:nvSpPr>
          <p:spPr>
            <a:xfrm>
              <a:off x="4142617" y="976437"/>
              <a:ext cx="556254" cy="1915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algn="ctr" defTabSz="1743075"/>
              <a:endParaRPr lang="zh-CN" altLang="en-US" sz="229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FF707D2-CB8C-D5EC-603C-D16563269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783" t="7227"/>
            <a:stretch>
              <a:fillRect/>
            </a:stretch>
          </p:blipFill>
          <p:spPr>
            <a:xfrm>
              <a:off x="4147895" y="1015522"/>
              <a:ext cx="216392" cy="129351"/>
            </a:xfrm>
            <a:prstGeom prst="rect">
              <a:avLst/>
            </a:prstGeom>
          </p:spPr>
        </p:pic>
        <p:sp>
          <p:nvSpPr>
            <p:cNvPr id="13" name="矩形: 圆角 82">
              <a:extLst>
                <a:ext uri="{FF2B5EF4-FFF2-40B4-BE49-F238E27FC236}">
                  <a16:creationId xmlns:a16="http://schemas.microsoft.com/office/drawing/2014/main" id="{34988F4C-A5D0-4574-B09F-96716B73BFE7}"/>
                </a:ext>
              </a:extLst>
            </p:cNvPr>
            <p:cNvSpPr/>
            <p:nvPr/>
          </p:nvSpPr>
          <p:spPr>
            <a:xfrm>
              <a:off x="4298764" y="1020469"/>
              <a:ext cx="411797" cy="11352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algn="ctr" defTabSz="1743075">
                <a:lnSpc>
                  <a:spcPts val="16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ea typeface="SimHei" pitchFamily="49" charset="-122"/>
                  <a:cs typeface="Arial" panose="020B0604020202020204" pitchFamily="34" charset="0"/>
                </a:rPr>
                <a:t>Concurrent PQ</a:t>
              </a:r>
              <a:endParaRPr lang="zh-CN" altLang="en-US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0E308A3-93F5-24D0-CD1B-1214E4421EB7}"/>
              </a:ext>
            </a:extLst>
          </p:cNvPr>
          <p:cNvGrpSpPr/>
          <p:nvPr/>
        </p:nvGrpSpPr>
        <p:grpSpPr>
          <a:xfrm>
            <a:off x="7184952" y="3216151"/>
            <a:ext cx="1229534" cy="927908"/>
            <a:chOff x="3437204" y="935549"/>
            <a:chExt cx="434789" cy="243361"/>
          </a:xfrm>
        </p:grpSpPr>
        <p:sp>
          <p:nvSpPr>
            <p:cNvPr id="15" name="矩形: 圆角 82">
              <a:extLst>
                <a:ext uri="{FF2B5EF4-FFF2-40B4-BE49-F238E27FC236}">
                  <a16:creationId xmlns:a16="http://schemas.microsoft.com/office/drawing/2014/main" id="{71996FEE-6250-AA53-7FB0-F8F80A6F8D86}"/>
                </a:ext>
              </a:extLst>
            </p:cNvPr>
            <p:cNvSpPr/>
            <p:nvPr/>
          </p:nvSpPr>
          <p:spPr>
            <a:xfrm>
              <a:off x="3494765" y="935549"/>
              <a:ext cx="340635" cy="235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algn="ctr" defTabSz="1743075"/>
              <a:endParaRPr lang="zh-CN" altLang="en-US" sz="229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6" name="Picture 63">
              <a:extLst>
                <a:ext uri="{FF2B5EF4-FFF2-40B4-BE49-F238E27FC236}">
                  <a16:creationId xmlns:a16="http://schemas.microsoft.com/office/drawing/2014/main" id="{904475EF-03BD-D09A-2D4C-F20641706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3210" y="940912"/>
              <a:ext cx="207316" cy="112205"/>
            </a:xfrm>
            <a:prstGeom prst="rect">
              <a:avLst/>
            </a:prstGeom>
          </p:spPr>
        </p:pic>
        <p:sp>
          <p:nvSpPr>
            <p:cNvPr id="17" name="矩形: 圆角 82">
              <a:extLst>
                <a:ext uri="{FF2B5EF4-FFF2-40B4-BE49-F238E27FC236}">
                  <a16:creationId xmlns:a16="http://schemas.microsoft.com/office/drawing/2014/main" id="{648DDCD5-6522-0ED1-A130-55182A0E6CEB}"/>
                </a:ext>
              </a:extLst>
            </p:cNvPr>
            <p:cNvSpPr/>
            <p:nvPr/>
          </p:nvSpPr>
          <p:spPr>
            <a:xfrm>
              <a:off x="3437204" y="1065383"/>
              <a:ext cx="434789" cy="11352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37264" rIns="0" bIns="137264" rtlCol="0" anchor="ctr"/>
            <a:lstStyle/>
            <a:p>
              <a:pPr algn="ctr" defTabSz="1743075">
                <a:lnSpc>
                  <a:spcPts val="16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ea typeface="SimHei" pitchFamily="49" charset="-122"/>
                  <a:cs typeface="Arial" panose="020B0604020202020204" pitchFamily="34" charset="0"/>
                </a:rPr>
                <a:t>Flushing</a:t>
              </a:r>
            </a:p>
            <a:p>
              <a:pPr algn="ctr" defTabSz="1743075">
                <a:lnSpc>
                  <a:spcPts val="16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ea typeface="SimHei" pitchFamily="49" charset="-122"/>
                  <a:cs typeface="Arial" panose="020B0604020202020204" pitchFamily="34" charset="0"/>
                </a:rPr>
                <a:t> threads</a:t>
              </a:r>
              <a:endParaRPr lang="zh-CN" altLang="en-US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9A397A40-1328-323A-380B-1319F2AF58AE}"/>
              </a:ext>
            </a:extLst>
          </p:cNvPr>
          <p:cNvCxnSpPr>
            <a:cxnSpLocks/>
            <a:stCxn id="11" idx="1"/>
            <a:endCxn id="15" idx="3"/>
          </p:cNvCxnSpPr>
          <p:nvPr/>
        </p:nvCxnSpPr>
        <p:spPr>
          <a:xfrm flipH="1" flipV="1">
            <a:off x="8311005" y="3664425"/>
            <a:ext cx="1077027" cy="2446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17887DA-E5CA-7F38-A4C1-C06A7AE1D328}"/>
              </a:ext>
            </a:extLst>
          </p:cNvPr>
          <p:cNvSpPr txBox="1"/>
          <p:nvPr/>
        </p:nvSpPr>
        <p:spPr>
          <a:xfrm>
            <a:off x="8311005" y="3738410"/>
            <a:ext cx="1053110" cy="3524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pPr defTabSz="1743075"/>
            <a:r>
              <a:rPr lang="en-US" altLang="zh-CN" sz="2290" dirty="0" err="1">
                <a:solidFill>
                  <a:srgbClr val="426FBE"/>
                </a:solidFill>
                <a:latin typeface="+mn-lt"/>
              </a:rPr>
              <a:t>PQ.pop</a:t>
            </a:r>
            <a:endParaRPr lang="zh-CN" altLang="en-US" sz="2290" dirty="0">
              <a:solidFill>
                <a:srgbClr val="426FBE"/>
              </a:solidFill>
              <a:latin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E9DCD52-E85D-F236-D423-6C43E12154F1}"/>
              </a:ext>
            </a:extLst>
          </p:cNvPr>
          <p:cNvSpPr txBox="1"/>
          <p:nvPr/>
        </p:nvSpPr>
        <p:spPr>
          <a:xfrm>
            <a:off x="7578501" y="2565974"/>
            <a:ext cx="2509680" cy="3524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pPr defTabSz="1743075"/>
            <a:r>
              <a:rPr lang="en-US" altLang="zh-CN" sz="2290" dirty="0" err="1">
                <a:solidFill>
                  <a:srgbClr val="426FBE"/>
                </a:solidFill>
                <a:latin typeface="+mn-lt"/>
              </a:rPr>
              <a:t>PQ.AdjustPriority</a:t>
            </a:r>
            <a:endParaRPr lang="zh-CN" altLang="en-US" sz="2290" dirty="0">
              <a:solidFill>
                <a:srgbClr val="426FBE"/>
              </a:solidFill>
              <a:latin typeface="+mn-lt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02BCC8B6-8132-D12A-6932-D1892459517F}"/>
              </a:ext>
            </a:extLst>
          </p:cNvPr>
          <p:cNvCxnSpPr/>
          <p:nvPr/>
        </p:nvCxnSpPr>
        <p:spPr>
          <a:xfrm>
            <a:off x="10103749" y="2483744"/>
            <a:ext cx="4511" cy="83995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>
            <a:extLst>
              <a:ext uri="{FF2B5EF4-FFF2-40B4-BE49-F238E27FC236}">
                <a16:creationId xmlns:a16="http://schemas.microsoft.com/office/drawing/2014/main" id="{A3E26136-6D54-B22E-AED6-A30433383C6A}"/>
              </a:ext>
            </a:extLst>
          </p:cNvPr>
          <p:cNvCxnSpPr/>
          <p:nvPr/>
        </p:nvCxnSpPr>
        <p:spPr>
          <a:xfrm>
            <a:off x="7706425" y="2535204"/>
            <a:ext cx="1964391" cy="393261"/>
          </a:xfrm>
          <a:prstGeom prst="bentConnector3">
            <a:avLst>
              <a:gd name="adj1" fmla="val 192"/>
            </a:avLst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肘形连接符 126">
            <a:extLst>
              <a:ext uri="{FF2B5EF4-FFF2-40B4-BE49-F238E27FC236}">
                <a16:creationId xmlns:a16="http://schemas.microsoft.com/office/drawing/2014/main" id="{C34EF26D-259D-E266-EBF1-E34A16AED916}"/>
              </a:ext>
            </a:extLst>
          </p:cNvPr>
          <p:cNvCxnSpPr/>
          <p:nvPr/>
        </p:nvCxnSpPr>
        <p:spPr>
          <a:xfrm>
            <a:off x="9671883" y="2956864"/>
            <a:ext cx="0" cy="366835"/>
          </a:xfrm>
          <a:prstGeom prst="straightConnector1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2C86ADFC-B6BE-7011-B673-167946C9AD89}"/>
              </a:ext>
            </a:extLst>
          </p:cNvPr>
          <p:cNvSpPr txBox="1"/>
          <p:nvPr/>
        </p:nvSpPr>
        <p:spPr>
          <a:xfrm>
            <a:off x="10991497" y="3738410"/>
            <a:ext cx="1410485" cy="3524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743075">
              <a:defRPr/>
            </a:pPr>
            <a:r>
              <a:rPr lang="en-US" altLang="zh-CN" sz="2290" dirty="0" err="1">
                <a:solidFill>
                  <a:srgbClr val="426FBE"/>
                </a:solidFill>
                <a:ea typeface="KaiTi" panose="02010609060101010101" pitchFamily="49" charset="-122"/>
                <a:cs typeface="Arial" panose="020B0604020202020204" pitchFamily="34" charset="0"/>
              </a:rPr>
              <a:t>PQ.top</a:t>
            </a:r>
            <a:endParaRPr lang="zh-CN" altLang="en-US" sz="2290" dirty="0">
              <a:solidFill>
                <a:srgbClr val="426FBE"/>
              </a:solidFill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4EC1A85-7448-06A5-DFCB-C70500AC5904}"/>
              </a:ext>
            </a:extLst>
          </p:cNvPr>
          <p:cNvSpPr txBox="1"/>
          <p:nvPr/>
        </p:nvSpPr>
        <p:spPr>
          <a:xfrm>
            <a:off x="10208611" y="2565974"/>
            <a:ext cx="1084690" cy="3524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pPr defTabSz="1743075"/>
            <a:r>
              <a:rPr lang="en-US" altLang="zh-CN" sz="2290" dirty="0" err="1">
                <a:solidFill>
                  <a:srgbClr val="426FBE"/>
                </a:solidFill>
                <a:latin typeface="+mn-lt"/>
              </a:rPr>
              <a:t>PQ.push</a:t>
            </a:r>
            <a:endParaRPr lang="zh-CN" altLang="en-US" sz="2290" dirty="0">
              <a:solidFill>
                <a:srgbClr val="426FBE"/>
              </a:solidFill>
              <a:latin typeface="+mn-lt"/>
            </a:endParaRPr>
          </a:p>
        </p:txBody>
      </p:sp>
      <p:cxnSp>
        <p:nvCxnSpPr>
          <p:cNvPr id="26" name="直线箭头连接符 127">
            <a:extLst>
              <a:ext uri="{FF2B5EF4-FFF2-40B4-BE49-F238E27FC236}">
                <a16:creationId xmlns:a16="http://schemas.microsoft.com/office/drawing/2014/main" id="{DAF845CB-2F3C-F8B6-22AC-321257DE3A92}"/>
              </a:ext>
            </a:extLst>
          </p:cNvPr>
          <p:cNvCxnSpPr>
            <a:cxnSpLocks/>
            <a:stCxn id="11" idx="3"/>
            <a:endCxn id="28" idx="3"/>
          </p:cNvCxnSpPr>
          <p:nvPr/>
        </p:nvCxnSpPr>
        <p:spPr>
          <a:xfrm flipV="1">
            <a:off x="11211646" y="1362151"/>
            <a:ext cx="263121" cy="2326737"/>
          </a:xfrm>
          <a:prstGeom prst="bentConnector3">
            <a:avLst>
              <a:gd name="adj1" fmla="val 254787"/>
            </a:avLst>
          </a:prstGeom>
          <a:ln w="38100">
            <a:solidFill>
              <a:schemeClr val="tx1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0689EE61-6AC9-3A09-9A90-6485BE72BDE5}"/>
              </a:ext>
            </a:extLst>
          </p:cNvPr>
          <p:cNvSpPr txBox="1"/>
          <p:nvPr/>
        </p:nvSpPr>
        <p:spPr>
          <a:xfrm>
            <a:off x="9701952" y="1285872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8966BBD-3303-882B-94E0-0E62ED12E156}"/>
              </a:ext>
            </a:extLst>
          </p:cNvPr>
          <p:cNvSpPr/>
          <p:nvPr/>
        </p:nvSpPr>
        <p:spPr>
          <a:xfrm>
            <a:off x="7383606" y="1173941"/>
            <a:ext cx="4091161" cy="3764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137264" rIns="0" bIns="137264" rtlCol="0" anchor="ctr"/>
          <a:lstStyle/>
          <a:p>
            <a:pPr algn="ctr" defTabSz="1743075"/>
            <a:r>
              <a:rPr lang="en-US" altLang="zh-CN" sz="229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rPr>
              <a:t>Training Processes</a:t>
            </a:r>
            <a:endParaRPr lang="zh-CN" altLang="en-US" sz="2290" dirty="0">
              <a:solidFill>
                <a:prstClr val="black"/>
              </a:solidFill>
              <a:ea typeface="SimHei" pitchFamily="49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3445B0C-6C6B-672B-D6CE-E719FADBF5C0}"/>
              </a:ext>
            </a:extLst>
          </p:cNvPr>
          <p:cNvSpPr txBox="1"/>
          <p:nvPr/>
        </p:nvSpPr>
        <p:spPr>
          <a:xfrm>
            <a:off x="10203142" y="1855234"/>
            <a:ext cx="1774821" cy="522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43075">
              <a:lnSpc>
                <a:spcPts val="1600"/>
              </a:lnSpc>
            </a:pPr>
            <a:r>
              <a:rPr lang="en-US" altLang="zh-CN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rPr>
              <a:t>Update staging</a:t>
            </a:r>
            <a:r>
              <a:rPr lang="zh-CN" altLang="en-US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ea typeface="SimHei" pitchFamily="49" charset="-122"/>
                <a:cs typeface="Arial" panose="020B0604020202020204" pitchFamily="34" charset="0"/>
              </a:rPr>
              <a:t>queue</a:t>
            </a:r>
            <a:endParaRPr lang="zh-CN" altLang="en-US" sz="2000" dirty="0">
              <a:solidFill>
                <a:prstClr val="black"/>
              </a:solidFill>
              <a:ea typeface="SimHei" pitchFamily="49" charset="-122"/>
              <a:cs typeface="Arial" panose="020B0604020202020204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95C236E-8C56-EF18-791A-8381D944D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171" y="4323709"/>
            <a:ext cx="3004760" cy="2397526"/>
          </a:xfrm>
          <a:prstGeom prst="rect">
            <a:avLst/>
          </a:prstGeom>
        </p:spPr>
      </p:pic>
      <p:sp>
        <p:nvSpPr>
          <p:cNvPr id="31" name="椭圆 30">
            <a:extLst>
              <a:ext uri="{FF2B5EF4-FFF2-40B4-BE49-F238E27FC236}">
                <a16:creationId xmlns:a16="http://schemas.microsoft.com/office/drawing/2014/main" id="{57BDBF3F-5EE3-669E-9493-C4D1C9B993FE}"/>
              </a:ext>
            </a:extLst>
          </p:cNvPr>
          <p:cNvSpPr/>
          <p:nvPr/>
        </p:nvSpPr>
        <p:spPr>
          <a:xfrm>
            <a:off x="7580085" y="4434811"/>
            <a:ext cx="3033609" cy="10417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2B5B5F9-54AC-39FA-3E5A-CF1A91638472}"/>
              </a:ext>
            </a:extLst>
          </p:cNvPr>
          <p:cNvSpPr txBox="1"/>
          <p:nvPr/>
        </p:nvSpPr>
        <p:spPr>
          <a:xfrm>
            <a:off x="10662623" y="4694470"/>
            <a:ext cx="162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" altLang="zh-CN" sz="1800" dirty="0" err="1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evere</a:t>
            </a:r>
            <a:r>
              <a:rPr lang="en" altLang="zh-CN" sz="1800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near-root conflicts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86A6FE5B-6C6A-3957-70C1-4B96791ECC42}"/>
              </a:ext>
            </a:extLst>
          </p:cNvPr>
          <p:cNvCxnSpPr/>
          <p:nvPr/>
        </p:nvCxnSpPr>
        <p:spPr>
          <a:xfrm flipH="1">
            <a:off x="7381430" y="4305380"/>
            <a:ext cx="1305439" cy="2175792"/>
          </a:xfrm>
          <a:prstGeom prst="straightConnector1">
            <a:avLst/>
          </a:prstGeom>
          <a:ln w="38100">
            <a:solidFill>
              <a:srgbClr val="426FB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384143C-57D7-DF32-96F0-A0E1DD94E527}"/>
              </a:ext>
            </a:extLst>
          </p:cNvPr>
          <p:cNvSpPr txBox="1"/>
          <p:nvPr/>
        </p:nvSpPr>
        <p:spPr>
          <a:xfrm>
            <a:off x="6324172" y="5300456"/>
            <a:ext cx="1574470" cy="445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2" defTabSz="685800">
              <a:lnSpc>
                <a:spcPct val="110000"/>
              </a:lnSpc>
              <a:spcBef>
                <a:spcPts val="750"/>
              </a:spcBef>
            </a:pPr>
            <a:r>
              <a:rPr lang="en-US" altLang="zh-CN" sz="2200" b="1" kern="0" dirty="0">
                <a:solidFill>
                  <a:srgbClr val="3853A3"/>
                </a:solidFill>
                <a:latin typeface="Gill Sans SemiBold" panose="020B0502020104020203" pitchFamily="34" charset="-79"/>
                <a:ea typeface="华文新魏" pitchFamily="2" charset="-122"/>
                <a:cs typeface="Gill Sans SemiBold" panose="020B0502020104020203" pitchFamily="34" charset="-79"/>
              </a:rPr>
              <a:t>O(</a:t>
            </a:r>
            <a:r>
              <a:rPr lang="en-US" altLang="zh-CN" sz="2200" b="1" dirty="0">
                <a:solidFill>
                  <a:srgbClr val="3853A3"/>
                </a:solidFill>
                <a:latin typeface="Gill Sans SemiBold" panose="020B0502020104020203" pitchFamily="34" charset="-79"/>
                <a:ea typeface="黑体" panose="02010609060101010101" pitchFamily="49" charset="-122"/>
                <a:cs typeface="Gill Sans SemiBold" panose="020B0502020104020203" pitchFamily="34" charset="-79"/>
              </a:rPr>
              <a:t>log 𝑁)</a:t>
            </a:r>
          </a:p>
        </p:txBody>
      </p:sp>
    </p:spTree>
    <p:extLst>
      <p:ext uri="{BB962C8B-B14F-4D97-AF65-F5344CB8AC3E}">
        <p14:creationId xmlns:p14="http://schemas.microsoft.com/office/powerpoint/2010/main" val="7306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FD7AFCA-B720-052D-7074-9C920D0A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96137E6-D855-886A-F773-454F6080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II:</a:t>
            </a:r>
            <a:r>
              <a:rPr kumimoji="1" lang="zh-CN" altLang="en-US" dirty="0"/>
              <a:t> </a:t>
            </a:r>
            <a:r>
              <a:rPr lang="en" altLang="zh-CN" sz="4400" dirty="0">
                <a:ea typeface="黑体" panose="02010609060101010101" pitchFamily="49" charset="-122"/>
                <a:cs typeface="Times New Roman" panose="02020603050405020304" pitchFamily="18" charset="0"/>
              </a:rPr>
              <a:t>Parallel Flush</a:t>
            </a:r>
            <a:r>
              <a:rPr lang="en-US" altLang="zh-CN" sz="4400" dirty="0" err="1"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07E69C-A936-79A6-3CC3-124716175535}"/>
              </a:ext>
            </a:extLst>
          </p:cNvPr>
          <p:cNvSpPr txBox="1"/>
          <p:nvPr/>
        </p:nvSpPr>
        <p:spPr>
          <a:xfrm>
            <a:off x="426719" y="1254100"/>
            <a:ext cx="11376397" cy="3281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Our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426FBE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bservation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1: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the priority values </a:t>
            </a:r>
            <a:r>
              <a:rPr kumimoji="0" lang="e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range within a finite se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Range</a:t>
            </a:r>
            <a:r>
              <a:rPr lang="zh-CN" altLang="en-US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from 0 to 𝑚𝑎𝑥_𝑠𝑡𝑒𝑝</a:t>
            </a:r>
          </a:p>
          <a:p>
            <a:pPr marL="914400" lvl="3" indent="-17145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Here 𝑚𝑎𝑥_𝑠𝑡𝑒𝑝 is the maximum number of training steps.</a:t>
            </a:r>
          </a:p>
          <a:p>
            <a:pPr marL="0" marR="0" lvl="1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1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Our observation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2: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kumimoji="0" lang="e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he priority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specific </a:t>
            </a:r>
            <a:r>
              <a:rPr lang="en-US" altLang="zh-CN" sz="28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item</a:t>
            </a:r>
            <a:r>
              <a:rPr lang="zh-CN" altLang="en-US" sz="28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never decreases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Font typeface="Wingdings" panose="05000000000000000000" pitchFamily="2" charset="2"/>
              <a:buChar char="v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Recall the definition of priority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4D300C2-3883-957F-E6E2-D104B3E2EC88}"/>
                  </a:ext>
                </a:extLst>
              </p:cNvPr>
              <p:cNvSpPr txBox="1"/>
              <p:nvPr/>
            </p:nvSpPr>
            <p:spPr>
              <a:xfrm>
                <a:off x="2887191" y="4686508"/>
                <a:ext cx="3962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</m:e>
                          </m:d>
                        </m:e>
                      </m:func>
                      <m:r>
                        <a:rPr lang="en-US" altLang="zh-CN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4D300C2-3883-957F-E6E2-D104B3E2E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91" y="4686508"/>
                <a:ext cx="3962104" cy="400110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28672FA-BC4D-BA48-8E10-477946826457}"/>
                  </a:ext>
                </a:extLst>
              </p:cNvPr>
              <p:cNvSpPr txBox="1"/>
              <p:nvPr/>
            </p:nvSpPr>
            <p:spPr>
              <a:xfrm>
                <a:off x="2993651" y="5559457"/>
                <a:ext cx="458732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+∞,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set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=∅,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𝑠𝑒𝑡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=∅ </m:t>
                          </m:r>
                        </m:e>
                      </m:func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28672FA-BC4D-BA48-8E10-477946826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51" y="5559457"/>
                <a:ext cx="4587324" cy="40011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4156A09-3295-C3FE-12D3-132C92AEC7AB}"/>
              </a:ext>
            </a:extLst>
          </p:cNvPr>
          <p:cNvSpPr txBox="1"/>
          <p:nvPr/>
        </p:nvSpPr>
        <p:spPr>
          <a:xfrm>
            <a:off x="1730379" y="5147905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Priority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=</a:t>
            </a:r>
            <a:endParaRPr kumimoji="1" lang="zh-CN" altLang="en-US" sz="2000" dirty="0"/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6E46AB91-DB9D-6EC0-75E7-7C02C478C685}"/>
              </a:ext>
            </a:extLst>
          </p:cNvPr>
          <p:cNvSpPr/>
          <p:nvPr/>
        </p:nvSpPr>
        <p:spPr>
          <a:xfrm>
            <a:off x="2913711" y="4840113"/>
            <a:ext cx="405769" cy="1038344"/>
          </a:xfrm>
          <a:prstGeom prst="leftBrace">
            <a:avLst>
              <a:gd name="adj1" fmla="val 13128"/>
              <a:gd name="adj2" fmla="val 490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6F66BB-595F-8706-20D8-04CE0A62C0B9}"/>
              </a:ext>
            </a:extLst>
          </p:cNvPr>
          <p:cNvSpPr/>
          <p:nvPr/>
        </p:nvSpPr>
        <p:spPr>
          <a:xfrm>
            <a:off x="7325679" y="4830357"/>
            <a:ext cx="4587324" cy="1108953"/>
          </a:xfrm>
          <a:prstGeom prst="rect">
            <a:avLst/>
          </a:prstGeom>
          <a:solidFill>
            <a:srgbClr val="E6F2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i="1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R</a:t>
            </a:r>
            <a:r>
              <a:rPr kumimoji="1" lang="zh-CN" altLang="en-US" sz="2400" i="1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-US" altLang="zh-CN" sz="2400" i="1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set</a:t>
            </a:r>
            <a:r>
              <a:rPr kumimoji="1" lang="zh-CN" altLang="en-US" sz="2400" i="1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and</a:t>
            </a:r>
            <a:r>
              <a:rPr kumimoji="1" lang="zh-CN" altLang="en-US" sz="2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-US" altLang="zh-CN" sz="2400" i="1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W</a:t>
            </a:r>
            <a:r>
              <a:rPr kumimoji="1" lang="zh-CN" altLang="en-US" sz="2400" i="1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-US" altLang="zh-CN" sz="2400" i="1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set</a:t>
            </a:r>
            <a:r>
              <a:rPr kumimoji="1" lang="zh-CN" altLang="en-US" sz="2400" i="1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" altLang="zh-CN" sz="2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record</a:t>
            </a:r>
            <a:r>
              <a:rPr kumimoji="1" lang="zh-CN" altLang="en-US" sz="2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the training step,</a:t>
            </a:r>
            <a:r>
              <a:rPr kumimoji="1" lang="zh-CN" altLang="en-US" sz="2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which </a:t>
            </a:r>
            <a:r>
              <a:rPr kumimoji="1" lang="en-US" altLang="zh-CN" sz="2400" dirty="0">
                <a:solidFill>
                  <a:srgbClr val="C0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monotonically increase as the training progresses</a:t>
            </a:r>
            <a:r>
              <a:rPr kumimoji="1" lang="en-US" altLang="zh-CN" sz="2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.</a:t>
            </a:r>
            <a:r>
              <a:rPr kumimoji="1" lang="zh-CN" altLang="en-US" sz="2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10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Background: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Embedding Models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81C3FDA-35E1-4982-84E5-696D540848A7}"/>
              </a:ext>
            </a:extLst>
          </p:cNvPr>
          <p:cNvSpPr txBox="1">
            <a:spLocks/>
          </p:cNvSpPr>
          <p:nvPr/>
        </p:nvSpPr>
        <p:spPr>
          <a:xfrm>
            <a:off x="-1" y="1199326"/>
            <a:ext cx="11451771" cy="4016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Embedding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Models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Widely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used in the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core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commercial business</a:t>
            </a:r>
            <a:r>
              <a:rPr lang="zh-CN" altLang="en-US" dirty="0">
                <a:solidFill>
                  <a:srgbClr val="C00000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of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modern web companies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Recommendation,</a:t>
            </a:r>
            <a:r>
              <a:rPr lang="zh-CN" altLang="en-US" dirty="0">
                <a:latin typeface="Gill Sans" charset="0"/>
                <a:cs typeface="Gill Sans" charset="0"/>
              </a:rPr>
              <a:t>  </a:t>
            </a:r>
            <a:r>
              <a:rPr lang="en-US" altLang="zh-CN" dirty="0">
                <a:latin typeface="Gill Sans" charset="0"/>
                <a:cs typeface="Gill Sans" charset="0"/>
              </a:rPr>
              <a:t>ads,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searching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Learning on </a:t>
            </a:r>
            <a:r>
              <a:rPr lang="en-US" altLang="zh-CN" dirty="0">
                <a:solidFill>
                  <a:srgbClr val="0070C0"/>
                </a:solidFill>
                <a:latin typeface="Gill Sans" charset="0"/>
                <a:cs typeface="Gill Sans" charset="0"/>
              </a:rPr>
              <a:t>sparse high-dimensional</a:t>
            </a:r>
            <a:r>
              <a:rPr lang="en-US" altLang="zh-CN" dirty="0">
                <a:latin typeface="Gill Sans" charset="0"/>
                <a:cs typeface="Gill Sans" charset="0"/>
              </a:rPr>
              <a:t> feature space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(ID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features)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User IDs,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item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IDs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or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Graph Learning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(node/edge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IDs)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4F40A32-1264-13B5-B7AA-2BABB637C80B}"/>
              </a:ext>
            </a:extLst>
          </p:cNvPr>
          <p:cNvSpPr/>
          <p:nvPr/>
        </p:nvSpPr>
        <p:spPr>
          <a:xfrm>
            <a:off x="651817" y="3614745"/>
            <a:ext cx="6189759" cy="30297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2DDA25C-9412-349A-1274-AB646C43D4C0}"/>
              </a:ext>
            </a:extLst>
          </p:cNvPr>
          <p:cNvGrpSpPr/>
          <p:nvPr/>
        </p:nvGrpSpPr>
        <p:grpSpPr>
          <a:xfrm>
            <a:off x="1334529" y="5598303"/>
            <a:ext cx="1205348" cy="301337"/>
            <a:chOff x="2223655" y="5508005"/>
            <a:chExt cx="1205348" cy="301337"/>
          </a:xfrm>
          <a:solidFill>
            <a:srgbClr val="BDD7EE"/>
          </a:solidFill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56F776E-13C4-E5B6-6E07-6BCB7131939E}"/>
                </a:ext>
              </a:extLst>
            </p:cNvPr>
            <p:cNvSpPr/>
            <p:nvPr/>
          </p:nvSpPr>
          <p:spPr>
            <a:xfrm>
              <a:off x="2223655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B65B227-5E9D-0C51-EC4A-75E1949EF0AF}"/>
                </a:ext>
              </a:extLst>
            </p:cNvPr>
            <p:cNvSpPr/>
            <p:nvPr/>
          </p:nvSpPr>
          <p:spPr>
            <a:xfrm>
              <a:off x="2524992" y="5508005"/>
              <a:ext cx="301337" cy="3013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F3D54D3-1DDE-4CAA-9F50-5C9E556BB304}"/>
                </a:ext>
              </a:extLst>
            </p:cNvPr>
            <p:cNvSpPr/>
            <p:nvPr/>
          </p:nvSpPr>
          <p:spPr>
            <a:xfrm>
              <a:off x="2826329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0BDB329-DF68-4FB9-025E-641F62B07DD1}"/>
                </a:ext>
              </a:extLst>
            </p:cNvPr>
            <p:cNvSpPr/>
            <p:nvPr/>
          </p:nvSpPr>
          <p:spPr>
            <a:xfrm>
              <a:off x="3127666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7D147E4D-1717-802E-2F57-62C3D70AB48E}"/>
              </a:ext>
            </a:extLst>
          </p:cNvPr>
          <p:cNvSpPr txBox="1"/>
          <p:nvPr/>
        </p:nvSpPr>
        <p:spPr>
          <a:xfrm>
            <a:off x="1453937" y="6128587"/>
            <a:ext cx="9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ID</a:t>
            </a:r>
            <a:endParaRPr kumimoji="1" lang="zh-CN" altLang="en-US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555D423C-F8C1-59FF-1A18-C0ECF2667724}"/>
              </a:ext>
            </a:extLst>
          </p:cNvPr>
          <p:cNvCxnSpPr>
            <a:cxnSpLocks/>
          </p:cNvCxnSpPr>
          <p:nvPr/>
        </p:nvCxnSpPr>
        <p:spPr>
          <a:xfrm flipV="1">
            <a:off x="1920572" y="4635140"/>
            <a:ext cx="0" cy="963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DEE7857F-AE65-598A-A814-854D181A8496}"/>
              </a:ext>
            </a:extLst>
          </p:cNvPr>
          <p:cNvGrpSpPr/>
          <p:nvPr/>
        </p:nvGrpSpPr>
        <p:grpSpPr>
          <a:xfrm>
            <a:off x="4861668" y="5612626"/>
            <a:ext cx="1506685" cy="301337"/>
            <a:chOff x="1922318" y="5508005"/>
            <a:chExt cx="1506685" cy="301337"/>
          </a:xfrm>
          <a:solidFill>
            <a:srgbClr val="F2FFE5"/>
          </a:solidFill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E0842A75-EEF5-BC7D-18B3-51B6AA08F556}"/>
                </a:ext>
              </a:extLst>
            </p:cNvPr>
            <p:cNvSpPr/>
            <p:nvPr/>
          </p:nvSpPr>
          <p:spPr>
            <a:xfrm>
              <a:off x="1922318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696A567C-4924-9F3A-64E8-E224324490F9}"/>
                </a:ext>
              </a:extLst>
            </p:cNvPr>
            <p:cNvSpPr/>
            <p:nvPr/>
          </p:nvSpPr>
          <p:spPr>
            <a:xfrm>
              <a:off x="2223655" y="5508005"/>
              <a:ext cx="301337" cy="301337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4F947306-5B3C-E772-3B04-3FDFDDFB5AE6}"/>
                </a:ext>
              </a:extLst>
            </p:cNvPr>
            <p:cNvSpPr/>
            <p:nvPr/>
          </p:nvSpPr>
          <p:spPr>
            <a:xfrm>
              <a:off x="2524992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707847EE-96C5-FB34-10EA-37543C68E3E0}"/>
                </a:ext>
              </a:extLst>
            </p:cNvPr>
            <p:cNvSpPr/>
            <p:nvPr/>
          </p:nvSpPr>
          <p:spPr>
            <a:xfrm>
              <a:off x="2826329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E512B305-5DA9-FCF9-14CB-78989D517B5E}"/>
                </a:ext>
              </a:extLst>
            </p:cNvPr>
            <p:cNvSpPr/>
            <p:nvPr/>
          </p:nvSpPr>
          <p:spPr>
            <a:xfrm>
              <a:off x="3127666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9502ED1A-9DD5-F77F-ED96-2FE865F44DF4}"/>
              </a:ext>
            </a:extLst>
          </p:cNvPr>
          <p:cNvSpPr txBox="1"/>
          <p:nvPr/>
        </p:nvSpPr>
        <p:spPr>
          <a:xfrm>
            <a:off x="4722764" y="6155482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Candidate video</a:t>
            </a:r>
            <a:r>
              <a:rPr kumimoji="1" lang="zh-CN" altLang="en-US" dirty="0"/>
              <a:t> </a:t>
            </a:r>
            <a:r>
              <a:rPr kumimoji="1" lang="en-US" altLang="zh-CN" dirty="0"/>
              <a:t>IDs</a:t>
            </a:r>
            <a:endParaRPr kumimoji="1" lang="zh-CN" altLang="en-US" dirty="0"/>
          </a:p>
        </p:txBody>
      </p: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31C7DE1E-62FE-1B6A-D3B6-8D14BD2D5D2D}"/>
              </a:ext>
            </a:extLst>
          </p:cNvPr>
          <p:cNvCxnSpPr>
            <a:cxnSpLocks/>
          </p:cNvCxnSpPr>
          <p:nvPr/>
        </p:nvCxnSpPr>
        <p:spPr>
          <a:xfrm flipV="1">
            <a:off x="5765679" y="4649464"/>
            <a:ext cx="0" cy="948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EB9BB893-730E-D920-4C6B-F4A4A85E04ED}"/>
              </a:ext>
            </a:extLst>
          </p:cNvPr>
          <p:cNvGrpSpPr/>
          <p:nvPr/>
        </p:nvGrpSpPr>
        <p:grpSpPr>
          <a:xfrm>
            <a:off x="2801519" y="5609534"/>
            <a:ext cx="1808022" cy="301337"/>
            <a:chOff x="1922318" y="5508005"/>
            <a:chExt cx="1808022" cy="301337"/>
          </a:xfrm>
          <a:solidFill>
            <a:srgbClr val="F2FFE5"/>
          </a:solidFill>
        </p:grpSpPr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D95A4CF8-9529-891D-6957-8E96F3D547E4}"/>
                </a:ext>
              </a:extLst>
            </p:cNvPr>
            <p:cNvSpPr/>
            <p:nvPr/>
          </p:nvSpPr>
          <p:spPr>
            <a:xfrm>
              <a:off x="1922318" y="5508005"/>
              <a:ext cx="301337" cy="301337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CF24FE61-EEFC-066C-176B-025CF3E4C9EB}"/>
                </a:ext>
              </a:extLst>
            </p:cNvPr>
            <p:cNvSpPr/>
            <p:nvPr/>
          </p:nvSpPr>
          <p:spPr>
            <a:xfrm>
              <a:off x="2223655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01BBC8A9-3BAD-EB16-9997-60AFBE34D547}"/>
                </a:ext>
              </a:extLst>
            </p:cNvPr>
            <p:cNvSpPr/>
            <p:nvPr/>
          </p:nvSpPr>
          <p:spPr>
            <a:xfrm>
              <a:off x="2524992" y="5508005"/>
              <a:ext cx="301337" cy="301337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3B4D1C47-D2CE-3C09-1D3A-4561E3945533}"/>
                </a:ext>
              </a:extLst>
            </p:cNvPr>
            <p:cNvSpPr/>
            <p:nvPr/>
          </p:nvSpPr>
          <p:spPr>
            <a:xfrm>
              <a:off x="2826329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B0592F4B-7757-E2DA-B296-083C03FAF26D}"/>
                </a:ext>
              </a:extLst>
            </p:cNvPr>
            <p:cNvSpPr/>
            <p:nvPr/>
          </p:nvSpPr>
          <p:spPr>
            <a:xfrm>
              <a:off x="3127666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55C0EFBC-762D-304E-CA4B-65B0CBF0D2FB}"/>
                </a:ext>
              </a:extLst>
            </p:cNvPr>
            <p:cNvSpPr/>
            <p:nvPr/>
          </p:nvSpPr>
          <p:spPr>
            <a:xfrm>
              <a:off x="3429003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248F5AE2-EB79-C025-16E0-E025C43C26A4}"/>
              </a:ext>
            </a:extLst>
          </p:cNvPr>
          <p:cNvSpPr txBox="1"/>
          <p:nvPr/>
        </p:nvSpPr>
        <p:spPr>
          <a:xfrm>
            <a:off x="2750970" y="5998206"/>
            <a:ext cx="1923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recently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watched</a:t>
            </a:r>
            <a:r>
              <a:rPr kumimoji="1" lang="zh-CN" altLang="en-US" dirty="0"/>
              <a:t> </a:t>
            </a:r>
            <a:r>
              <a:rPr kumimoji="1" lang="en-US" altLang="zh-CN" dirty="0"/>
              <a:t>video</a:t>
            </a:r>
            <a:r>
              <a:rPr kumimoji="1" lang="zh-CN" altLang="en-US" dirty="0"/>
              <a:t> </a:t>
            </a:r>
            <a:r>
              <a:rPr kumimoji="1" lang="en-US" altLang="zh-CN" dirty="0"/>
              <a:t>IDs</a:t>
            </a:r>
            <a:endParaRPr kumimoji="1" lang="zh-CN" altLang="en-US" dirty="0"/>
          </a:p>
        </p:txBody>
      </p:sp>
      <p:cxnSp>
        <p:nvCxnSpPr>
          <p:cNvPr id="111" name="直线箭头连接符 110">
            <a:extLst>
              <a:ext uri="{FF2B5EF4-FFF2-40B4-BE49-F238E27FC236}">
                <a16:creationId xmlns:a16="http://schemas.microsoft.com/office/drawing/2014/main" id="{767F5E50-E8E8-1FB8-F736-B19FE542DD7B}"/>
              </a:ext>
            </a:extLst>
          </p:cNvPr>
          <p:cNvCxnSpPr>
            <a:cxnSpLocks/>
            <a:endCxn id="127" idx="2"/>
          </p:cNvCxnSpPr>
          <p:nvPr/>
        </p:nvCxnSpPr>
        <p:spPr>
          <a:xfrm flipV="1">
            <a:off x="3712930" y="4646372"/>
            <a:ext cx="0" cy="95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圆角矩形 126">
            <a:extLst>
              <a:ext uri="{FF2B5EF4-FFF2-40B4-BE49-F238E27FC236}">
                <a16:creationId xmlns:a16="http://schemas.microsoft.com/office/drawing/2014/main" id="{C8A4FD67-517A-1D5D-BB44-0197AB120A05}"/>
              </a:ext>
            </a:extLst>
          </p:cNvPr>
          <p:cNvSpPr/>
          <p:nvPr/>
        </p:nvSpPr>
        <p:spPr>
          <a:xfrm>
            <a:off x="1314398" y="4313478"/>
            <a:ext cx="4797064" cy="33289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neural network</a:t>
            </a:r>
            <a:endParaRPr kumimoji="1" lang="zh-CN" altLang="en-US" dirty="0"/>
          </a:p>
        </p:txBody>
      </p:sp>
      <p:cxnSp>
        <p:nvCxnSpPr>
          <p:cNvPr id="128" name="直线箭头连接符 127">
            <a:extLst>
              <a:ext uri="{FF2B5EF4-FFF2-40B4-BE49-F238E27FC236}">
                <a16:creationId xmlns:a16="http://schemas.microsoft.com/office/drawing/2014/main" id="{B1DCE5DC-1B34-4F31-9D5D-477E9560A55D}"/>
              </a:ext>
            </a:extLst>
          </p:cNvPr>
          <p:cNvCxnSpPr>
            <a:cxnSpLocks/>
          </p:cNvCxnSpPr>
          <p:nvPr/>
        </p:nvCxnSpPr>
        <p:spPr>
          <a:xfrm flipV="1">
            <a:off x="3724044" y="3991458"/>
            <a:ext cx="0" cy="33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椭圆 128">
            <a:extLst>
              <a:ext uri="{FF2B5EF4-FFF2-40B4-BE49-F238E27FC236}">
                <a16:creationId xmlns:a16="http://schemas.microsoft.com/office/drawing/2014/main" id="{1F2AE28D-22C9-4D36-2179-1025377A8F57}"/>
              </a:ext>
            </a:extLst>
          </p:cNvPr>
          <p:cNvSpPr/>
          <p:nvPr/>
        </p:nvSpPr>
        <p:spPr>
          <a:xfrm>
            <a:off x="3558602" y="3676070"/>
            <a:ext cx="322729" cy="3227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/>
              <a:t>P</a:t>
            </a:r>
            <a:endParaRPr kumimoji="1" lang="zh-CN" altLang="en-US" i="1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F3E91CEF-B804-AB95-365A-CD8EE2834B39}"/>
              </a:ext>
            </a:extLst>
          </p:cNvPr>
          <p:cNvSpPr txBox="1"/>
          <p:nvPr/>
        </p:nvSpPr>
        <p:spPr>
          <a:xfrm>
            <a:off x="1441241" y="3655488"/>
            <a:ext cx="214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Predicted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</a:t>
            </a:r>
            <a:endParaRPr kumimoji="1" lang="zh-CN" altLang="en-US" dirty="0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82594C75-ADC2-F8C7-FC74-041CEAB64417}"/>
              </a:ext>
            </a:extLst>
          </p:cNvPr>
          <p:cNvSpPr/>
          <p:nvPr/>
        </p:nvSpPr>
        <p:spPr>
          <a:xfrm>
            <a:off x="1314398" y="4929746"/>
            <a:ext cx="4797060" cy="4453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/>
              <a:t>Shim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Layer: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EMB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layer</a:t>
            </a:r>
            <a:endParaRPr kumimoji="1" lang="zh-CN" alt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A5BB1CF-36CB-C434-364E-4352F78F01C2}"/>
              </a:ext>
            </a:extLst>
          </p:cNvPr>
          <p:cNvSpPr/>
          <p:nvPr/>
        </p:nvSpPr>
        <p:spPr>
          <a:xfrm>
            <a:off x="6368353" y="5609534"/>
            <a:ext cx="301337" cy="301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29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/>
      <p:bldP spid="64" grpId="0"/>
      <p:bldP spid="89" grpId="0"/>
      <p:bldP spid="127" grpId="0" animBg="1"/>
      <p:bldP spid="129" grpId="0" animBg="1"/>
      <p:bldP spid="130" grpId="0"/>
      <p:bldP spid="2" grpId="1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7B50BF-0AB3-58E6-0A7A-CAAB914E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B1FA96C-150C-D04D-EE9B-DD4FE1A1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II:</a:t>
            </a:r>
            <a:r>
              <a:rPr kumimoji="1" lang="zh-CN" altLang="en-US" dirty="0"/>
              <a:t> </a:t>
            </a:r>
            <a:r>
              <a:rPr lang="en" altLang="zh-CN" sz="4400" dirty="0">
                <a:ea typeface="黑体" panose="02010609060101010101" pitchFamily="49" charset="-122"/>
                <a:cs typeface="Times New Roman" panose="02020603050405020304" pitchFamily="18" charset="0"/>
              </a:rPr>
              <a:t>Parallel Flush</a:t>
            </a:r>
            <a:r>
              <a:rPr lang="en-US" altLang="zh-CN" sz="4400" dirty="0" err="1"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17377DF-4D27-B9EE-FB19-0B947B18F8BB}"/>
              </a:ext>
            </a:extLst>
          </p:cNvPr>
          <p:cNvSpPr txBox="1"/>
          <p:nvPr/>
        </p:nvSpPr>
        <p:spPr>
          <a:xfrm>
            <a:off x="307074" y="1178750"/>
            <a:ext cx="5547896" cy="551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Gill Sans SemiBold" panose="020B0502020104020203" pitchFamily="34" charset="-79"/>
                <a:ea typeface="黑体" panose="02010609060101010101" pitchFamily="49" charset="-122"/>
                <a:cs typeface="Gill Sans SemiBold" panose="020B0502020104020203" pitchFamily="34" charset="-79"/>
              </a:rPr>
              <a:t>Two-level</a:t>
            </a:r>
            <a:r>
              <a:rPr lang="zh-CN" altLang="en-US" b="1" dirty="0">
                <a:latin typeface="Gill Sans SemiBold" panose="020B0502020104020203" pitchFamily="34" charset="-79"/>
                <a:ea typeface="黑体" panose="02010609060101010101" pitchFamily="49" charset="-122"/>
                <a:cs typeface="Gill Sans SemiBold" panose="020B0502020104020203" pitchFamily="34" charset="-79"/>
              </a:rPr>
              <a:t> </a:t>
            </a:r>
            <a:r>
              <a:rPr lang="en-US" altLang="zh-CN" b="1" dirty="0">
                <a:latin typeface="Gill Sans SemiBold" panose="020B0502020104020203" pitchFamily="34" charset="-79"/>
                <a:ea typeface="黑体" panose="02010609060101010101" pitchFamily="49" charset="-122"/>
                <a:cs typeface="Gill Sans SemiBold" panose="020B0502020104020203" pitchFamily="34" charset="-79"/>
              </a:rPr>
              <a:t>concurrent priority queue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Level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1: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Priority </a:t>
            </a:r>
            <a:r>
              <a:rPr lang="en-US" altLang="zh-CN" dirty="0" err="1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i</a:t>
            </a:r>
            <a:r>
              <a:rPr lang="en" altLang="zh-CN" dirty="0" err="1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ndex</a:t>
            </a:r>
            <a:r>
              <a:rPr lang="en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solidFill>
                  <a:srgbClr val="3853A3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(Observation</a:t>
            </a:r>
            <a:r>
              <a:rPr lang="zh-CN" altLang="en-US" dirty="0">
                <a:solidFill>
                  <a:srgbClr val="3853A3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solidFill>
                  <a:srgbClr val="3853A3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1)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Level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2: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Each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slot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in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priority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index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pointing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to a </a:t>
            </a:r>
            <a:r>
              <a:rPr lang="en-US" altLang="zh-CN" dirty="0" err="1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hashtable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,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with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a same priority value 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endParaRPr lang="en-US" altLang="zh-CN" dirty="0">
              <a:latin typeface="Gill Sans" panose="020B0502020104020203" pitchFamily="34" charset="-79"/>
              <a:ea typeface="黑体" panose="02010609060101010101" pitchFamily="49" charset="-122"/>
              <a:cs typeface="Gill Sans" panose="020B0502020104020203" pitchFamily="34" charset="-79"/>
            </a:endParaRP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endParaRPr lang="en-US" altLang="zh-CN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1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Gill Sans SemiBold" panose="020B0502020104020203" pitchFamily="34" charset="-79"/>
                <a:ea typeface="黑体" panose="02010609060101010101" pitchFamily="49" charset="-122"/>
                <a:cs typeface="Gill Sans SemiBold" panose="020B0502020104020203" pitchFamily="34" charset="-79"/>
              </a:rPr>
              <a:t>Advantages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Gill Sans SemiBold" panose="020B0502020104020203" pitchFamily="34" charset="-79"/>
                <a:ea typeface="黑体" panose="02010609060101010101" pitchFamily="49" charset="-122"/>
                <a:cs typeface="Gill Sans SemiBold" panose="020B0502020104020203" pitchFamily="34" charset="-79"/>
              </a:rPr>
              <a:t>Low time complexity</a:t>
            </a:r>
            <a:r>
              <a:rPr lang="en-US" altLang="zh-CN" b="1" dirty="0">
                <a:latin typeface="Gill Sans SemiBold" panose="020B0502020104020203" pitchFamily="34" charset="-79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b="1" dirty="0">
                <a:latin typeface="Gill Sans SemiBold" panose="020B0502020104020203" pitchFamily="34" charset="-79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All Ops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(Push/Pop/</a:t>
            </a:r>
            <a:r>
              <a:rPr lang="en-US" altLang="zh-CN" dirty="0" err="1">
                <a:ea typeface="黑体" panose="02010609060101010101" pitchFamily="49" charset="-122"/>
                <a:cs typeface="Times New Roman" panose="02020603050405020304" pitchFamily="18" charset="0"/>
              </a:rPr>
              <a:t>AdjustPriority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O(1)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Gill Sans SemiBold" panose="020B0502020104020203" pitchFamily="34" charset="-79"/>
                <a:ea typeface="黑体" panose="02010609060101010101" pitchFamily="49" charset="-122"/>
                <a:cs typeface="Gill Sans SemiBold" panose="020B0502020104020203" pitchFamily="34" charset="-79"/>
              </a:rPr>
              <a:t>High concurrency</a:t>
            </a:r>
            <a:r>
              <a:rPr lang="en-US" altLang="zh-CN" b="1" dirty="0">
                <a:latin typeface="Gill Sans SemiBold" panose="020B0502020104020203" pitchFamily="34" charset="-79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b="1" dirty="0">
                <a:latin typeface="Gill Sans SemiBold" panose="020B0502020104020203" pitchFamily="34" charset="-79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ea typeface="黑体" panose="02010609060101010101" pitchFamily="49" charset="-122"/>
                <a:cs typeface="Times New Roman" panose="02020603050405020304" pitchFamily="18" charset="0"/>
              </a:rPr>
              <a:t>HashTable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more </a:t>
            </a:r>
            <a:r>
              <a:rPr lang="en" altLang="zh-CN" dirty="0"/>
              <a:t>concurrency-friendly compared to a tree</a:t>
            </a:r>
            <a:endParaRPr lang="en-US" altLang="zh-CN" dirty="0">
              <a:solidFill>
                <a:srgbClr val="C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D24FB6-B484-F675-0EA8-1CACBCBC64EA}"/>
              </a:ext>
            </a:extLst>
          </p:cNvPr>
          <p:cNvSpPr/>
          <p:nvPr/>
        </p:nvSpPr>
        <p:spPr>
          <a:xfrm>
            <a:off x="6448856" y="3730241"/>
            <a:ext cx="2608042" cy="14485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855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015995-8142-794D-33BE-46A26AD4BA38}"/>
              </a:ext>
            </a:extLst>
          </p:cNvPr>
          <p:cNvSpPr/>
          <p:nvPr/>
        </p:nvSpPr>
        <p:spPr>
          <a:xfrm>
            <a:off x="9497443" y="3730241"/>
            <a:ext cx="2608042" cy="14485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855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62C78D-1D27-27E0-F1A9-2FE4688E359D}"/>
              </a:ext>
            </a:extLst>
          </p:cNvPr>
          <p:cNvSpPr/>
          <p:nvPr/>
        </p:nvSpPr>
        <p:spPr>
          <a:xfrm>
            <a:off x="10293922" y="2817053"/>
            <a:ext cx="508000" cy="447524"/>
          </a:xfrm>
          <a:prstGeom prst="rect">
            <a:avLst/>
          </a:prstGeom>
          <a:solidFill>
            <a:srgbClr val="FBF3D8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905"/>
              </a:lnSpc>
            </a:pPr>
            <a:r>
              <a:rPr kumimoji="1" lang="en-US" altLang="zh-CN" sz="1905" dirty="0">
                <a:solidFill>
                  <a:schemeClr val="tx1"/>
                </a:solidFill>
                <a:cs typeface="Calibri" panose="020F0502020204030204" pitchFamily="34" charset="0"/>
              </a:rPr>
              <a:t>max</a:t>
            </a:r>
          </a:p>
          <a:p>
            <a:pPr algn="ctr">
              <a:lnSpc>
                <a:spcPts val="1905"/>
              </a:lnSpc>
            </a:pPr>
            <a:r>
              <a:rPr kumimoji="1" lang="en-US" altLang="zh-CN" sz="1905" dirty="0">
                <a:solidFill>
                  <a:schemeClr val="tx1"/>
                </a:solidFill>
                <a:cs typeface="Calibri" panose="020F0502020204030204" pitchFamily="34" charset="0"/>
              </a:rPr>
              <a:t>step</a:t>
            </a:r>
            <a:endParaRPr kumimoji="1" lang="zh-CN" altLang="en-US" sz="1905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5082E5-E3D4-D890-CE77-95AB97021291}"/>
              </a:ext>
            </a:extLst>
          </p:cNvPr>
          <p:cNvSpPr/>
          <p:nvPr/>
        </p:nvSpPr>
        <p:spPr>
          <a:xfrm>
            <a:off x="8769922" y="2817053"/>
            <a:ext cx="1524000" cy="447524"/>
          </a:xfrm>
          <a:prstGeom prst="rect">
            <a:avLst/>
          </a:prstGeom>
          <a:solidFill>
            <a:srgbClr val="FBF3D8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905"/>
              </a:lnSpc>
            </a:pPr>
            <a:r>
              <a:rPr kumimoji="1" lang="en-US" altLang="zh-CN" sz="1905" dirty="0">
                <a:solidFill>
                  <a:schemeClr val="tx1"/>
                </a:solidFill>
              </a:rPr>
              <a:t>……</a:t>
            </a:r>
            <a:endParaRPr kumimoji="1" lang="zh-CN" altLang="en-US" sz="1905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13E163-40F2-7241-C153-4C0B2EEB99A9}"/>
              </a:ext>
            </a:extLst>
          </p:cNvPr>
          <p:cNvSpPr/>
          <p:nvPr/>
        </p:nvSpPr>
        <p:spPr>
          <a:xfrm>
            <a:off x="8261922" y="2817053"/>
            <a:ext cx="508000" cy="447524"/>
          </a:xfrm>
          <a:prstGeom prst="rect">
            <a:avLst/>
          </a:prstGeom>
          <a:solidFill>
            <a:srgbClr val="FBF3D8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905"/>
              </a:lnSpc>
            </a:pPr>
            <a:r>
              <a:rPr kumimoji="1" lang="en-US" altLang="zh-CN" sz="1905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3</a:t>
            </a:r>
            <a:endParaRPr kumimoji="1" lang="zh-CN" altLang="en-US" sz="1905" dirty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557C68-9A8B-BBD3-FD92-5450B30FB18E}"/>
              </a:ext>
            </a:extLst>
          </p:cNvPr>
          <p:cNvSpPr/>
          <p:nvPr/>
        </p:nvSpPr>
        <p:spPr>
          <a:xfrm>
            <a:off x="7753922" y="2817053"/>
            <a:ext cx="508000" cy="447524"/>
          </a:xfrm>
          <a:prstGeom prst="rect">
            <a:avLst/>
          </a:prstGeom>
          <a:solidFill>
            <a:srgbClr val="FBF3D8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905"/>
              </a:lnSpc>
            </a:pPr>
            <a:r>
              <a:rPr kumimoji="1" lang="en-US" altLang="zh-CN" sz="1905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2</a:t>
            </a:r>
            <a:endParaRPr kumimoji="1" lang="zh-CN" altLang="en-US" sz="1905" dirty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262429-8E31-236D-1DDB-065943EE3B63}"/>
              </a:ext>
            </a:extLst>
          </p:cNvPr>
          <p:cNvSpPr/>
          <p:nvPr/>
        </p:nvSpPr>
        <p:spPr>
          <a:xfrm>
            <a:off x="7245922" y="2817053"/>
            <a:ext cx="508000" cy="447524"/>
          </a:xfrm>
          <a:prstGeom prst="rect">
            <a:avLst/>
          </a:prstGeom>
          <a:solidFill>
            <a:srgbClr val="FBF3D8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905"/>
              </a:lnSpc>
            </a:pPr>
            <a:r>
              <a:rPr kumimoji="1" lang="en-US" altLang="zh-CN" sz="1905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1</a:t>
            </a:r>
            <a:endParaRPr kumimoji="1" lang="zh-CN" altLang="en-US" sz="1905" dirty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6477456-6B96-DAC2-08E7-69AE073CECE1}"/>
              </a:ext>
            </a:extLst>
          </p:cNvPr>
          <p:cNvSpPr/>
          <p:nvPr/>
        </p:nvSpPr>
        <p:spPr>
          <a:xfrm>
            <a:off x="6737922" y="2817053"/>
            <a:ext cx="508000" cy="447524"/>
          </a:xfrm>
          <a:prstGeom prst="rect">
            <a:avLst/>
          </a:prstGeom>
          <a:solidFill>
            <a:srgbClr val="FBF3D8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905"/>
              </a:lnSpc>
            </a:pPr>
            <a:r>
              <a:rPr kumimoji="1" lang="en-US" altLang="zh-CN" sz="1905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0</a:t>
            </a:r>
            <a:endParaRPr kumimoji="1" lang="zh-CN" altLang="en-US" sz="1905" dirty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8637DED-53C5-B868-8BEF-5D85CC5D203F}"/>
                  </a:ext>
                </a:extLst>
              </p:cNvPr>
              <p:cNvSpPr/>
              <p:nvPr/>
            </p:nvSpPr>
            <p:spPr>
              <a:xfrm>
                <a:off x="11297827" y="2817049"/>
                <a:ext cx="508000" cy="447524"/>
              </a:xfrm>
              <a:prstGeom prst="rect">
                <a:avLst/>
              </a:prstGeom>
              <a:solidFill>
                <a:srgbClr val="FBF3D8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90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905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905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kumimoji="1" lang="en-US" altLang="zh-CN" sz="1905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8637DED-53C5-B868-8BEF-5D85CC5D2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7827" y="2817049"/>
                <a:ext cx="508000" cy="447524"/>
              </a:xfrm>
              <a:prstGeom prst="rect">
                <a:avLst/>
              </a:prstGeom>
              <a:blipFill>
                <a:blip r:embed="rId3"/>
                <a:stretch>
                  <a:fillRect l="-2326"/>
                </a:stretch>
              </a:blipFill>
              <a:ln w="1905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A5D7F28A-2DCA-0107-D6C0-C6DACAEB21C3}"/>
              </a:ext>
            </a:extLst>
          </p:cNvPr>
          <p:cNvSpPr txBox="1"/>
          <p:nvPr/>
        </p:nvSpPr>
        <p:spPr>
          <a:xfrm>
            <a:off x="5644046" y="2614378"/>
            <a:ext cx="931665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905" dirty="0">
                <a:ea typeface="SimHei" pitchFamily="49" charset="-122"/>
              </a:rPr>
              <a:t>Priority</a:t>
            </a:r>
          </a:p>
          <a:p>
            <a:pPr algn="ctr"/>
            <a:r>
              <a:rPr kumimoji="1" lang="en-US" altLang="zh-CN" sz="1905" dirty="0">
                <a:ea typeface="SimHei" pitchFamily="49" charset="-122"/>
              </a:rPr>
              <a:t>Index</a:t>
            </a:r>
            <a:endParaRPr kumimoji="1" lang="zh-CN" altLang="en-US" sz="1905" dirty="0">
              <a:ea typeface="SimHei" pitchFamily="49" charset="-122"/>
            </a:endParaRPr>
          </a:p>
        </p:txBody>
      </p:sp>
      <p:cxnSp>
        <p:nvCxnSpPr>
          <p:cNvPr id="15" name="肘形连接符 29">
            <a:extLst>
              <a:ext uri="{FF2B5EF4-FFF2-40B4-BE49-F238E27FC236}">
                <a16:creationId xmlns:a16="http://schemas.microsoft.com/office/drawing/2014/main" id="{A0FCCBA5-AD8B-75E2-BEA4-7256477BE83D}"/>
              </a:ext>
            </a:extLst>
          </p:cNvPr>
          <p:cNvCxnSpPr>
            <a:stCxn id="9" idx="2"/>
          </p:cNvCxnSpPr>
          <p:nvPr/>
        </p:nvCxnSpPr>
        <p:spPr>
          <a:xfrm>
            <a:off x="8515922" y="3264577"/>
            <a:ext cx="5525" cy="471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2">
            <a:extLst>
              <a:ext uri="{FF2B5EF4-FFF2-40B4-BE49-F238E27FC236}">
                <a16:creationId xmlns:a16="http://schemas.microsoft.com/office/drawing/2014/main" id="{D6CDB7FF-D374-B090-6EBB-4DBF5B39DC44}"/>
              </a:ext>
            </a:extLst>
          </p:cNvPr>
          <p:cNvSpPr/>
          <p:nvPr/>
        </p:nvSpPr>
        <p:spPr>
          <a:xfrm>
            <a:off x="6585887" y="3802814"/>
            <a:ext cx="2362133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17" name="Rectangle 45">
            <a:extLst>
              <a:ext uri="{FF2B5EF4-FFF2-40B4-BE49-F238E27FC236}">
                <a16:creationId xmlns:a16="http://schemas.microsoft.com/office/drawing/2014/main" id="{49F954D1-9222-FA3D-70D1-E82941DED63F}"/>
              </a:ext>
            </a:extLst>
          </p:cNvPr>
          <p:cNvSpPr/>
          <p:nvPr/>
        </p:nvSpPr>
        <p:spPr>
          <a:xfrm>
            <a:off x="6629592" y="4929558"/>
            <a:ext cx="454796" cy="1764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cxnSp>
        <p:nvCxnSpPr>
          <p:cNvPr id="18" name="Straight Arrow Connector 52">
            <a:extLst>
              <a:ext uri="{FF2B5EF4-FFF2-40B4-BE49-F238E27FC236}">
                <a16:creationId xmlns:a16="http://schemas.microsoft.com/office/drawing/2014/main" id="{4B9DFF15-96D9-FCE0-59C9-C07E091CAAB3}"/>
              </a:ext>
            </a:extLst>
          </p:cNvPr>
          <p:cNvCxnSpPr>
            <a:stCxn id="24" idx="2"/>
            <a:endCxn id="17" idx="0"/>
          </p:cNvCxnSpPr>
          <p:nvPr/>
        </p:nvCxnSpPr>
        <p:spPr>
          <a:xfrm>
            <a:off x="6856990" y="4727051"/>
            <a:ext cx="0" cy="2025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29">
            <a:extLst>
              <a:ext uri="{FF2B5EF4-FFF2-40B4-BE49-F238E27FC236}">
                <a16:creationId xmlns:a16="http://schemas.microsoft.com/office/drawing/2014/main" id="{50FE5614-F17F-D126-E8D8-D0C61B0BC9B2}"/>
              </a:ext>
            </a:extLst>
          </p:cNvPr>
          <p:cNvCxnSpPr>
            <a:endCxn id="17" idx="1"/>
          </p:cNvCxnSpPr>
          <p:nvPr/>
        </p:nvCxnSpPr>
        <p:spPr>
          <a:xfrm flipV="1">
            <a:off x="5937113" y="5017807"/>
            <a:ext cx="692479" cy="10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923D7B1-DE61-5B21-BEF0-B359B7CE450D}"/>
              </a:ext>
            </a:extLst>
          </p:cNvPr>
          <p:cNvSpPr txBox="1"/>
          <p:nvPr/>
        </p:nvSpPr>
        <p:spPr>
          <a:xfrm>
            <a:off x="5842463" y="4659275"/>
            <a:ext cx="689612" cy="385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05" b="1" dirty="0">
                <a:latin typeface="Gill Sans SemiBold" panose="020B0502020104020203" pitchFamily="34" charset="-79"/>
                <a:ea typeface="KaiTi" panose="02010609060101010101" pitchFamily="49" charset="-122"/>
                <a:cs typeface="Gill Sans SemiBold" panose="020B0502020104020203" pitchFamily="34" charset="-79"/>
              </a:rPr>
              <a:t>Push</a:t>
            </a:r>
            <a:endParaRPr kumimoji="1" lang="zh-CN" altLang="en-US" sz="1905" b="1" dirty="0">
              <a:latin typeface="Gill Sans SemiBold" panose="020B0502020104020203" pitchFamily="34" charset="-79"/>
              <a:ea typeface="KaiTi" panose="02010609060101010101" pitchFamily="49" charset="-122"/>
              <a:cs typeface="Gill Sans SemiBold" panose="020B0502020104020203" pitchFamily="34" charset="-79"/>
            </a:endParaRPr>
          </a:p>
        </p:txBody>
      </p:sp>
      <p:cxnSp>
        <p:nvCxnSpPr>
          <p:cNvPr id="21" name="肘形连接符 29">
            <a:extLst>
              <a:ext uri="{FF2B5EF4-FFF2-40B4-BE49-F238E27FC236}">
                <a16:creationId xmlns:a16="http://schemas.microsoft.com/office/drawing/2014/main" id="{0AFBD29F-0D56-0B14-4FD6-700B6FC4FED4}"/>
              </a:ext>
            </a:extLst>
          </p:cNvPr>
          <p:cNvCxnSpPr/>
          <p:nvPr/>
        </p:nvCxnSpPr>
        <p:spPr>
          <a:xfrm>
            <a:off x="11551827" y="3253236"/>
            <a:ext cx="2265" cy="4656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2">
            <a:extLst>
              <a:ext uri="{FF2B5EF4-FFF2-40B4-BE49-F238E27FC236}">
                <a16:creationId xmlns:a16="http://schemas.microsoft.com/office/drawing/2014/main" id="{4C12E61F-B732-B973-7038-F1E05337D37F}"/>
              </a:ext>
            </a:extLst>
          </p:cNvPr>
          <p:cNvSpPr/>
          <p:nvPr/>
        </p:nvSpPr>
        <p:spPr>
          <a:xfrm>
            <a:off x="9634473" y="3802814"/>
            <a:ext cx="2362133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23" name="Rectangle 43">
            <a:extLst>
              <a:ext uri="{FF2B5EF4-FFF2-40B4-BE49-F238E27FC236}">
                <a16:creationId xmlns:a16="http://schemas.microsoft.com/office/drawing/2014/main" id="{B622D6D4-42EB-4D88-BACF-EEA92D6E65E3}"/>
              </a:ext>
            </a:extLst>
          </p:cNvPr>
          <p:cNvSpPr/>
          <p:nvPr/>
        </p:nvSpPr>
        <p:spPr>
          <a:xfrm>
            <a:off x="6629592" y="4175839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FC4FE8CE-652C-66E4-2CF6-4E9B804EE78E}"/>
              </a:ext>
            </a:extLst>
          </p:cNvPr>
          <p:cNvSpPr/>
          <p:nvPr/>
        </p:nvSpPr>
        <p:spPr>
          <a:xfrm>
            <a:off x="6629592" y="4550555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25" name="Rectangle 46">
            <a:extLst>
              <a:ext uri="{FF2B5EF4-FFF2-40B4-BE49-F238E27FC236}">
                <a16:creationId xmlns:a16="http://schemas.microsoft.com/office/drawing/2014/main" id="{44E93C4A-21E5-0618-70CF-D02D5F84E59A}"/>
              </a:ext>
            </a:extLst>
          </p:cNvPr>
          <p:cNvSpPr/>
          <p:nvPr/>
        </p:nvSpPr>
        <p:spPr>
          <a:xfrm>
            <a:off x="7230986" y="4179507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id="{E3DED4B0-256F-7676-FB9C-E051D0442249}"/>
              </a:ext>
            </a:extLst>
          </p:cNvPr>
          <p:cNvSpPr/>
          <p:nvPr/>
        </p:nvSpPr>
        <p:spPr>
          <a:xfrm>
            <a:off x="8433769" y="4545086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A46BCB43-EE52-8738-10BE-8E35D0D3795A}"/>
              </a:ext>
            </a:extLst>
          </p:cNvPr>
          <p:cNvSpPr/>
          <p:nvPr/>
        </p:nvSpPr>
        <p:spPr>
          <a:xfrm>
            <a:off x="7832379" y="4175836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28" name="Rectangle 49">
            <a:extLst>
              <a:ext uri="{FF2B5EF4-FFF2-40B4-BE49-F238E27FC236}">
                <a16:creationId xmlns:a16="http://schemas.microsoft.com/office/drawing/2014/main" id="{6CA43857-D695-1611-909F-CECC1A10362D}"/>
              </a:ext>
            </a:extLst>
          </p:cNvPr>
          <p:cNvSpPr/>
          <p:nvPr/>
        </p:nvSpPr>
        <p:spPr>
          <a:xfrm>
            <a:off x="8433769" y="4175836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cxnSp>
        <p:nvCxnSpPr>
          <p:cNvPr id="29" name="Straight Arrow Connector 54">
            <a:extLst>
              <a:ext uri="{FF2B5EF4-FFF2-40B4-BE49-F238E27FC236}">
                <a16:creationId xmlns:a16="http://schemas.microsoft.com/office/drawing/2014/main" id="{9662B13A-6C69-00AB-A4E0-E5DAE41E5A39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>
            <a:off x="6856990" y="4352335"/>
            <a:ext cx="0" cy="198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7">
            <a:extLst>
              <a:ext uri="{FF2B5EF4-FFF2-40B4-BE49-F238E27FC236}">
                <a16:creationId xmlns:a16="http://schemas.microsoft.com/office/drawing/2014/main" id="{A520841F-6622-96BE-40B6-2D04F9ACD2B8}"/>
              </a:ext>
            </a:extLst>
          </p:cNvPr>
          <p:cNvCxnSpPr>
            <a:stCxn id="28" idx="2"/>
            <a:endCxn id="26" idx="0"/>
          </p:cNvCxnSpPr>
          <p:nvPr/>
        </p:nvCxnSpPr>
        <p:spPr>
          <a:xfrm>
            <a:off x="8661167" y="4352332"/>
            <a:ext cx="0" cy="192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60">
            <a:extLst>
              <a:ext uri="{FF2B5EF4-FFF2-40B4-BE49-F238E27FC236}">
                <a16:creationId xmlns:a16="http://schemas.microsoft.com/office/drawing/2014/main" id="{6A825318-2A35-4548-C682-C710C1580EF9}"/>
              </a:ext>
            </a:extLst>
          </p:cNvPr>
          <p:cNvCxnSpPr>
            <a:endCxn id="23" idx="0"/>
          </p:cNvCxnSpPr>
          <p:nvPr/>
        </p:nvCxnSpPr>
        <p:spPr>
          <a:xfrm>
            <a:off x="6856986" y="3979302"/>
            <a:ext cx="4" cy="19653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63">
            <a:extLst>
              <a:ext uri="{FF2B5EF4-FFF2-40B4-BE49-F238E27FC236}">
                <a16:creationId xmlns:a16="http://schemas.microsoft.com/office/drawing/2014/main" id="{ED67A1EF-C6F4-344C-CD9D-488C97CDD600}"/>
              </a:ext>
            </a:extLst>
          </p:cNvPr>
          <p:cNvCxnSpPr/>
          <p:nvPr/>
        </p:nvCxnSpPr>
        <p:spPr>
          <a:xfrm>
            <a:off x="7458380" y="3979302"/>
            <a:ext cx="0" cy="196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64">
            <a:extLst>
              <a:ext uri="{FF2B5EF4-FFF2-40B4-BE49-F238E27FC236}">
                <a16:creationId xmlns:a16="http://schemas.microsoft.com/office/drawing/2014/main" id="{41DA994D-C6D0-5EC9-E673-9BA65B1CDDBD}"/>
              </a:ext>
            </a:extLst>
          </p:cNvPr>
          <p:cNvCxnSpPr>
            <a:endCxn id="27" idx="0"/>
          </p:cNvCxnSpPr>
          <p:nvPr/>
        </p:nvCxnSpPr>
        <p:spPr>
          <a:xfrm>
            <a:off x="8059774" y="3979304"/>
            <a:ext cx="3" cy="19653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67">
            <a:extLst>
              <a:ext uri="{FF2B5EF4-FFF2-40B4-BE49-F238E27FC236}">
                <a16:creationId xmlns:a16="http://schemas.microsoft.com/office/drawing/2014/main" id="{051CB8CE-E7A2-A9BF-28D8-6C21E16F7A15}"/>
              </a:ext>
            </a:extLst>
          </p:cNvPr>
          <p:cNvCxnSpPr>
            <a:endCxn id="28" idx="0"/>
          </p:cNvCxnSpPr>
          <p:nvPr/>
        </p:nvCxnSpPr>
        <p:spPr>
          <a:xfrm>
            <a:off x="8660081" y="3971775"/>
            <a:ext cx="1086" cy="20406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3">
            <a:extLst>
              <a:ext uri="{FF2B5EF4-FFF2-40B4-BE49-F238E27FC236}">
                <a16:creationId xmlns:a16="http://schemas.microsoft.com/office/drawing/2014/main" id="{12109D64-BCB0-A39F-F1F0-7FF07FAA1455}"/>
              </a:ext>
            </a:extLst>
          </p:cNvPr>
          <p:cNvSpPr/>
          <p:nvPr/>
        </p:nvSpPr>
        <p:spPr>
          <a:xfrm>
            <a:off x="9728835" y="4175839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3224B397-7245-17BE-1C37-93D91434E5B1}"/>
              </a:ext>
            </a:extLst>
          </p:cNvPr>
          <p:cNvSpPr/>
          <p:nvPr/>
        </p:nvSpPr>
        <p:spPr>
          <a:xfrm>
            <a:off x="9728835" y="4550555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37" name="Rectangle 46">
            <a:extLst>
              <a:ext uri="{FF2B5EF4-FFF2-40B4-BE49-F238E27FC236}">
                <a16:creationId xmlns:a16="http://schemas.microsoft.com/office/drawing/2014/main" id="{C6B21B07-7A3E-DCC1-BEB4-481076F89109}"/>
              </a:ext>
            </a:extLst>
          </p:cNvPr>
          <p:cNvSpPr/>
          <p:nvPr/>
        </p:nvSpPr>
        <p:spPr>
          <a:xfrm>
            <a:off x="10330229" y="4179507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26979ED6-C62D-AA3C-A94B-79CBD0CF9EA9}"/>
              </a:ext>
            </a:extLst>
          </p:cNvPr>
          <p:cNvSpPr/>
          <p:nvPr/>
        </p:nvSpPr>
        <p:spPr>
          <a:xfrm>
            <a:off x="10330229" y="4546849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39" name="Rectangle 48">
            <a:extLst>
              <a:ext uri="{FF2B5EF4-FFF2-40B4-BE49-F238E27FC236}">
                <a16:creationId xmlns:a16="http://schemas.microsoft.com/office/drawing/2014/main" id="{3B45E667-5D52-B817-2F3D-63BE8714734B}"/>
              </a:ext>
            </a:extLst>
          </p:cNvPr>
          <p:cNvSpPr/>
          <p:nvPr/>
        </p:nvSpPr>
        <p:spPr>
          <a:xfrm>
            <a:off x="10931623" y="4175836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sp>
        <p:nvSpPr>
          <p:cNvPr id="40" name="Rectangle 49">
            <a:extLst>
              <a:ext uri="{FF2B5EF4-FFF2-40B4-BE49-F238E27FC236}">
                <a16:creationId xmlns:a16="http://schemas.microsoft.com/office/drawing/2014/main" id="{4F4AD5AC-7A94-75D9-9CE9-2FAB31DE9F51}"/>
              </a:ext>
            </a:extLst>
          </p:cNvPr>
          <p:cNvSpPr/>
          <p:nvPr/>
        </p:nvSpPr>
        <p:spPr>
          <a:xfrm>
            <a:off x="11533013" y="4175836"/>
            <a:ext cx="454796" cy="1764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55">
              <a:solidFill>
                <a:schemeClr val="tx1"/>
              </a:solidFill>
            </a:endParaRPr>
          </a:p>
        </p:txBody>
      </p:sp>
      <p:cxnSp>
        <p:nvCxnSpPr>
          <p:cNvPr id="41" name="Straight Arrow Connector 54">
            <a:extLst>
              <a:ext uri="{FF2B5EF4-FFF2-40B4-BE49-F238E27FC236}">
                <a16:creationId xmlns:a16="http://schemas.microsoft.com/office/drawing/2014/main" id="{2CC31C09-FC6D-080A-4F0E-AD8F2FC47087}"/>
              </a:ext>
            </a:extLst>
          </p:cNvPr>
          <p:cNvCxnSpPr>
            <a:stCxn id="35" idx="2"/>
            <a:endCxn id="36" idx="0"/>
          </p:cNvCxnSpPr>
          <p:nvPr/>
        </p:nvCxnSpPr>
        <p:spPr>
          <a:xfrm>
            <a:off x="9956233" y="4352335"/>
            <a:ext cx="0" cy="198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57">
            <a:extLst>
              <a:ext uri="{FF2B5EF4-FFF2-40B4-BE49-F238E27FC236}">
                <a16:creationId xmlns:a16="http://schemas.microsoft.com/office/drawing/2014/main" id="{8D6B255D-B44A-05C5-A423-C9071E97D435}"/>
              </a:ext>
            </a:extLst>
          </p:cNvPr>
          <p:cNvCxnSpPr>
            <a:stCxn id="37" idx="2"/>
            <a:endCxn id="38" idx="0"/>
          </p:cNvCxnSpPr>
          <p:nvPr/>
        </p:nvCxnSpPr>
        <p:spPr>
          <a:xfrm>
            <a:off x="10557627" y="4356003"/>
            <a:ext cx="0" cy="190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0">
            <a:extLst>
              <a:ext uri="{FF2B5EF4-FFF2-40B4-BE49-F238E27FC236}">
                <a16:creationId xmlns:a16="http://schemas.microsoft.com/office/drawing/2014/main" id="{B4E7E3FB-FD27-0A5C-30C3-84843C59F9A1}"/>
              </a:ext>
            </a:extLst>
          </p:cNvPr>
          <p:cNvCxnSpPr>
            <a:endCxn id="35" idx="0"/>
          </p:cNvCxnSpPr>
          <p:nvPr/>
        </p:nvCxnSpPr>
        <p:spPr>
          <a:xfrm>
            <a:off x="9956229" y="3979302"/>
            <a:ext cx="4" cy="19653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3">
            <a:extLst>
              <a:ext uri="{FF2B5EF4-FFF2-40B4-BE49-F238E27FC236}">
                <a16:creationId xmlns:a16="http://schemas.microsoft.com/office/drawing/2014/main" id="{D44609CA-BCEF-5DC9-FAFB-8E65B9228CDA}"/>
              </a:ext>
            </a:extLst>
          </p:cNvPr>
          <p:cNvCxnSpPr/>
          <p:nvPr/>
        </p:nvCxnSpPr>
        <p:spPr>
          <a:xfrm>
            <a:off x="10557624" y="3979302"/>
            <a:ext cx="0" cy="196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64">
            <a:extLst>
              <a:ext uri="{FF2B5EF4-FFF2-40B4-BE49-F238E27FC236}">
                <a16:creationId xmlns:a16="http://schemas.microsoft.com/office/drawing/2014/main" id="{887596A0-DE5B-A483-A8C2-251D10000AEE}"/>
              </a:ext>
            </a:extLst>
          </p:cNvPr>
          <p:cNvCxnSpPr>
            <a:endCxn id="39" idx="0"/>
          </p:cNvCxnSpPr>
          <p:nvPr/>
        </p:nvCxnSpPr>
        <p:spPr>
          <a:xfrm>
            <a:off x="11159017" y="3979304"/>
            <a:ext cx="4" cy="19653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7">
            <a:extLst>
              <a:ext uri="{FF2B5EF4-FFF2-40B4-BE49-F238E27FC236}">
                <a16:creationId xmlns:a16="http://schemas.microsoft.com/office/drawing/2014/main" id="{7A0DFFBE-C380-DC72-4E16-0558AC3C4BAD}"/>
              </a:ext>
            </a:extLst>
          </p:cNvPr>
          <p:cNvCxnSpPr>
            <a:endCxn id="40" idx="0"/>
          </p:cNvCxnSpPr>
          <p:nvPr/>
        </p:nvCxnSpPr>
        <p:spPr>
          <a:xfrm>
            <a:off x="11759324" y="3971775"/>
            <a:ext cx="1087" cy="20406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任意形状 46">
            <a:extLst>
              <a:ext uri="{FF2B5EF4-FFF2-40B4-BE49-F238E27FC236}">
                <a16:creationId xmlns:a16="http://schemas.microsoft.com/office/drawing/2014/main" id="{3B562583-2DC0-C236-F4B8-BD268379DB38}"/>
              </a:ext>
            </a:extLst>
          </p:cNvPr>
          <p:cNvSpPr/>
          <p:nvPr/>
        </p:nvSpPr>
        <p:spPr>
          <a:xfrm>
            <a:off x="8660081" y="4748775"/>
            <a:ext cx="1872434" cy="202507"/>
          </a:xfrm>
          <a:custGeom>
            <a:avLst/>
            <a:gdLst>
              <a:gd name="connsiteX0" fmla="*/ 0 w 3079531"/>
              <a:gd name="connsiteY0" fmla="*/ 0 h 357378"/>
              <a:gd name="connsiteX1" fmla="*/ 1492469 w 3079531"/>
              <a:gd name="connsiteY1" fmla="*/ 357352 h 357378"/>
              <a:gd name="connsiteX2" fmla="*/ 3079531 w 3079531"/>
              <a:gd name="connsiteY2" fmla="*/ 21021 h 357378"/>
              <a:gd name="connsiteX3" fmla="*/ 3079531 w 3079531"/>
              <a:gd name="connsiteY3" fmla="*/ 21021 h 35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531" h="357378">
                <a:moveTo>
                  <a:pt x="0" y="0"/>
                </a:moveTo>
                <a:cubicBezTo>
                  <a:pt x="489607" y="176924"/>
                  <a:pt x="979214" y="353849"/>
                  <a:pt x="1492469" y="357352"/>
                </a:cubicBezTo>
                <a:cubicBezTo>
                  <a:pt x="2005724" y="360855"/>
                  <a:pt x="3079531" y="21021"/>
                  <a:pt x="3079531" y="21021"/>
                </a:cubicBezTo>
                <a:lnTo>
                  <a:pt x="3079531" y="21021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9B39469-BD2D-01B8-096E-A471960587AF}"/>
              </a:ext>
            </a:extLst>
          </p:cNvPr>
          <p:cNvSpPr txBox="1"/>
          <p:nvPr/>
        </p:nvSpPr>
        <p:spPr>
          <a:xfrm>
            <a:off x="8472222" y="4925271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Gill Sans SemiBold" panose="020B0502020104020203" pitchFamily="34" charset="-79"/>
                <a:ea typeface="黑体" panose="02010609060101010101" pitchFamily="49" charset="-122"/>
                <a:cs typeface="Gill Sans SemiBold" panose="020B0502020104020203" pitchFamily="34" charset="-79"/>
              </a:rPr>
              <a:t>AdjustPriority</a:t>
            </a:r>
            <a:endParaRPr kumimoji="1" lang="zh-CN" altLang="en-US" sz="1905" b="1" dirty="0">
              <a:latin typeface="Gill Sans SemiBold" panose="020B0502020104020203" pitchFamily="34" charset="-79"/>
              <a:ea typeface="KaiTi" panose="02010609060101010101" pitchFamily="49" charset="-122"/>
              <a:cs typeface="Gill Sans SemiBold" panose="020B0502020104020203" pitchFamily="34" charset="-79"/>
            </a:endParaRPr>
          </a:p>
        </p:txBody>
      </p:sp>
      <p:cxnSp>
        <p:nvCxnSpPr>
          <p:cNvPr id="49" name="肘形连接符 29">
            <a:extLst>
              <a:ext uri="{FF2B5EF4-FFF2-40B4-BE49-F238E27FC236}">
                <a16:creationId xmlns:a16="http://schemas.microsoft.com/office/drawing/2014/main" id="{7F103860-5864-2444-1A15-CC93C0656B67}"/>
              </a:ext>
            </a:extLst>
          </p:cNvPr>
          <p:cNvCxnSpPr>
            <a:cxnSpLocks/>
          </p:cNvCxnSpPr>
          <p:nvPr/>
        </p:nvCxnSpPr>
        <p:spPr>
          <a:xfrm>
            <a:off x="6737922" y="2122804"/>
            <a:ext cx="0" cy="703646"/>
          </a:xfrm>
          <a:prstGeom prst="straightConnector1">
            <a:avLst/>
          </a:prstGeom>
          <a:ln w="19050">
            <a:solidFill>
              <a:schemeClr val="tx1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连接符 29">
            <a:extLst>
              <a:ext uri="{FF2B5EF4-FFF2-40B4-BE49-F238E27FC236}">
                <a16:creationId xmlns:a16="http://schemas.microsoft.com/office/drawing/2014/main" id="{9018B6B6-BACB-83A4-6AFC-600CB7942A03}"/>
              </a:ext>
            </a:extLst>
          </p:cNvPr>
          <p:cNvCxnSpPr/>
          <p:nvPr/>
        </p:nvCxnSpPr>
        <p:spPr>
          <a:xfrm>
            <a:off x="6731528" y="2523978"/>
            <a:ext cx="7220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445452DE-8101-7D51-6D9E-E4F7FFF41888}"/>
              </a:ext>
            </a:extLst>
          </p:cNvPr>
          <p:cNvSpPr txBox="1"/>
          <p:nvPr/>
        </p:nvSpPr>
        <p:spPr>
          <a:xfrm>
            <a:off x="6684901" y="2122804"/>
            <a:ext cx="1160480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905" dirty="0">
                <a:latin typeface="Gill Sans" panose="020B0502020104020203" pitchFamily="34" charset="-79"/>
                <a:ea typeface="KaiTi" panose="02010609060101010101" pitchFamily="49" charset="-122"/>
                <a:cs typeface="Gill Sans" panose="020B0502020104020203" pitchFamily="34" charset="-79"/>
              </a:rPr>
              <a:t>scan</a:t>
            </a:r>
            <a:endParaRPr kumimoji="1" lang="zh-CN" altLang="en-US" sz="1905" dirty="0">
              <a:latin typeface="Gill Sans" panose="020B0502020104020203" pitchFamily="34" charset="-79"/>
              <a:ea typeface="KaiTi" panose="02010609060101010101" pitchFamily="49" charset="-122"/>
              <a:cs typeface="Gill Sans" panose="020B0502020104020203" pitchFamily="34" charset="-79"/>
            </a:endParaRPr>
          </a:p>
        </p:txBody>
      </p:sp>
      <p:cxnSp>
        <p:nvCxnSpPr>
          <p:cNvPr id="52" name="肘形连接符 29">
            <a:extLst>
              <a:ext uri="{FF2B5EF4-FFF2-40B4-BE49-F238E27FC236}">
                <a16:creationId xmlns:a16="http://schemas.microsoft.com/office/drawing/2014/main" id="{ACDE0112-8AEB-1DFF-EE59-728AD8F437B7}"/>
              </a:ext>
            </a:extLst>
          </p:cNvPr>
          <p:cNvCxnSpPr/>
          <p:nvPr/>
        </p:nvCxnSpPr>
        <p:spPr>
          <a:xfrm>
            <a:off x="11093396" y="2540260"/>
            <a:ext cx="72206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29">
            <a:extLst>
              <a:ext uri="{FF2B5EF4-FFF2-40B4-BE49-F238E27FC236}">
                <a16:creationId xmlns:a16="http://schemas.microsoft.com/office/drawing/2014/main" id="{7AF9CB86-710E-5C8F-0A7F-0C869251A12F}"/>
              </a:ext>
            </a:extLst>
          </p:cNvPr>
          <p:cNvCxnSpPr/>
          <p:nvPr/>
        </p:nvCxnSpPr>
        <p:spPr>
          <a:xfrm flipH="1">
            <a:off x="11809414" y="2222944"/>
            <a:ext cx="0" cy="599116"/>
          </a:xfrm>
          <a:prstGeom prst="straightConnector1">
            <a:avLst/>
          </a:prstGeom>
          <a:ln w="19050">
            <a:solidFill>
              <a:schemeClr val="tx1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A9A15DF3-1DFD-972A-CE66-49FD7774873F}"/>
              </a:ext>
            </a:extLst>
          </p:cNvPr>
          <p:cNvSpPr txBox="1"/>
          <p:nvPr/>
        </p:nvSpPr>
        <p:spPr>
          <a:xfrm>
            <a:off x="10168621" y="4739707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ea typeface="SimHei" pitchFamily="49" charset="-122"/>
                <a:cs typeface="Calibri" panose="020F0502020204030204" pitchFamily="34" charset="0"/>
              </a:rPr>
              <a:t>G-entry</a:t>
            </a:r>
            <a:r>
              <a:rPr kumimoji="1" lang="zh-CN" altLang="en-US" dirty="0">
                <a:latin typeface="Calibri" panose="020F0502020204030204" pitchFamily="34" charset="0"/>
                <a:ea typeface="SimHei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dirty="0" err="1">
                <a:latin typeface="Calibri" panose="020F0502020204030204" pitchFamily="34" charset="0"/>
                <a:ea typeface="SimHei" pitchFamily="49" charset="-122"/>
                <a:cs typeface="Calibri" panose="020F0502020204030204" pitchFamily="34" charset="0"/>
              </a:rPr>
              <a:t>hashtable</a:t>
            </a:r>
            <a:endParaRPr kumimoji="1" lang="en-US" altLang="zh-CN" dirty="0">
              <a:latin typeface="Calibri" panose="020F0502020204030204" pitchFamily="34" charset="0"/>
              <a:ea typeface="SimHei" pitchFamily="49" charset="-122"/>
              <a:cs typeface="Calibri" panose="020F0502020204030204" pitchFamily="34" charset="0"/>
            </a:endParaRPr>
          </a:p>
          <a:p>
            <a:pPr algn="ctr"/>
            <a:r>
              <a:rPr kumimoji="1" lang="en-US" altLang="zh-CN" dirty="0">
                <a:latin typeface="Calibri" panose="020F0502020204030204" pitchFamily="34" charset="0"/>
                <a:ea typeface="SimHei" pitchFamily="49" charset="-122"/>
                <a:cs typeface="Calibri" panose="020F0502020204030204" pitchFamily="34" charset="0"/>
              </a:rPr>
              <a:t>with a</a:t>
            </a:r>
            <a:r>
              <a:rPr kumimoji="1" lang="zh-CN" altLang="en-US" dirty="0">
                <a:latin typeface="Calibri" panose="020F0502020204030204" pitchFamily="34" charset="0"/>
                <a:ea typeface="SimHei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ea typeface="SimHei" pitchFamily="49" charset="-122"/>
                <a:cs typeface="Calibri" panose="020F0502020204030204" pitchFamily="34" charset="0"/>
              </a:rPr>
              <a:t>same priority</a:t>
            </a:r>
            <a:endParaRPr kumimoji="1" lang="zh-CN" altLang="en-US" dirty="0">
              <a:latin typeface="Calibri" panose="020F0502020204030204" pitchFamily="34" charset="0"/>
              <a:ea typeface="SimHei" pitchFamily="49" charset="-122"/>
              <a:cs typeface="Calibri" panose="020F0502020204030204" pitchFamily="34" charset="0"/>
            </a:endParaRPr>
          </a:p>
        </p:txBody>
      </p:sp>
      <p:cxnSp>
        <p:nvCxnSpPr>
          <p:cNvPr id="56" name="肘形连接符 29">
            <a:extLst>
              <a:ext uri="{FF2B5EF4-FFF2-40B4-BE49-F238E27FC236}">
                <a16:creationId xmlns:a16="http://schemas.microsoft.com/office/drawing/2014/main" id="{B4AC27FE-B689-5922-FCCD-4506BDC8C518}"/>
              </a:ext>
            </a:extLst>
          </p:cNvPr>
          <p:cNvCxnSpPr>
            <a:cxnSpLocks/>
          </p:cNvCxnSpPr>
          <p:nvPr/>
        </p:nvCxnSpPr>
        <p:spPr>
          <a:xfrm>
            <a:off x="7755645" y="2230945"/>
            <a:ext cx="772" cy="591115"/>
          </a:xfrm>
          <a:prstGeom prst="straightConnector1">
            <a:avLst/>
          </a:prstGeom>
          <a:ln w="19050">
            <a:solidFill>
              <a:srgbClr val="C0000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连接符 29">
            <a:extLst>
              <a:ext uri="{FF2B5EF4-FFF2-40B4-BE49-F238E27FC236}">
                <a16:creationId xmlns:a16="http://schemas.microsoft.com/office/drawing/2014/main" id="{3E8641B3-DC9E-76F4-824F-7A9ADD37BF89}"/>
              </a:ext>
            </a:extLst>
          </p:cNvPr>
          <p:cNvCxnSpPr/>
          <p:nvPr/>
        </p:nvCxnSpPr>
        <p:spPr>
          <a:xfrm>
            <a:off x="7766955" y="2518070"/>
            <a:ext cx="93384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285C8E0C-756D-4096-E837-6D5CF0FCA6D4}"/>
              </a:ext>
            </a:extLst>
          </p:cNvPr>
          <p:cNvSpPr txBox="1"/>
          <p:nvPr/>
        </p:nvSpPr>
        <p:spPr>
          <a:xfrm>
            <a:off x="7803543" y="2203546"/>
            <a:ext cx="744774" cy="586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905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en-US" altLang="zh-CN" dirty="0">
                <a:latin typeface="Gill Sans" panose="020B0502020104020203" pitchFamily="34" charset="-79"/>
                <a:cs typeface="Gill Sans" panose="020B0502020104020203" pitchFamily="34" charset="-79"/>
              </a:rPr>
              <a:t>Lower</a:t>
            </a:r>
          </a:p>
          <a:p>
            <a:r>
              <a:rPr lang="en-US" altLang="zh-CN" dirty="0">
                <a:latin typeface="Gill Sans" panose="020B0502020104020203" pitchFamily="34" charset="-79"/>
                <a:cs typeface="Gill Sans" panose="020B0502020104020203" pitchFamily="34" charset="-79"/>
              </a:rPr>
              <a:t>bound</a:t>
            </a:r>
            <a:endParaRPr lang="zh-CN" alt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59" name="肘形连接符 29">
            <a:extLst>
              <a:ext uri="{FF2B5EF4-FFF2-40B4-BE49-F238E27FC236}">
                <a16:creationId xmlns:a16="http://schemas.microsoft.com/office/drawing/2014/main" id="{7966E47F-F66B-B0FC-7ADC-4EF927A7CB68}"/>
              </a:ext>
            </a:extLst>
          </p:cNvPr>
          <p:cNvCxnSpPr/>
          <p:nvPr/>
        </p:nvCxnSpPr>
        <p:spPr>
          <a:xfrm flipH="1">
            <a:off x="10220851" y="2231147"/>
            <a:ext cx="0" cy="599116"/>
          </a:xfrm>
          <a:prstGeom prst="straightConnector1">
            <a:avLst/>
          </a:prstGeom>
          <a:ln w="19050">
            <a:solidFill>
              <a:srgbClr val="C0000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连接符 29">
            <a:extLst>
              <a:ext uri="{FF2B5EF4-FFF2-40B4-BE49-F238E27FC236}">
                <a16:creationId xmlns:a16="http://schemas.microsoft.com/office/drawing/2014/main" id="{4BF7C4F1-E5D5-15C8-B612-1157E6FEBDD4}"/>
              </a:ext>
            </a:extLst>
          </p:cNvPr>
          <p:cNvCxnSpPr/>
          <p:nvPr/>
        </p:nvCxnSpPr>
        <p:spPr>
          <a:xfrm>
            <a:off x="9278713" y="2526316"/>
            <a:ext cx="933848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0D2A219F-33A1-E9A6-A5CF-F29C162CD2F3}"/>
              </a:ext>
            </a:extLst>
          </p:cNvPr>
          <p:cNvSpPr txBox="1"/>
          <p:nvPr/>
        </p:nvSpPr>
        <p:spPr>
          <a:xfrm>
            <a:off x="9252200" y="2213306"/>
            <a:ext cx="944880" cy="586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zh-CN" sz="1905" dirty="0">
                <a:solidFill>
                  <a:srgbClr val="C00000"/>
                </a:solidFill>
                <a:latin typeface="Gill Sans" panose="020B0502020104020203" pitchFamily="34" charset="-79"/>
                <a:ea typeface="KaiTi" panose="02010609060101010101" pitchFamily="49" charset="-122"/>
                <a:cs typeface="Gill Sans" panose="020B0502020104020203" pitchFamily="34" charset="-79"/>
              </a:rPr>
              <a:t>Upper</a:t>
            </a:r>
          </a:p>
          <a:p>
            <a:pPr algn="r"/>
            <a:r>
              <a:rPr kumimoji="1" lang="en-US" altLang="zh-CN" sz="1905" dirty="0">
                <a:solidFill>
                  <a:srgbClr val="C00000"/>
                </a:solidFill>
                <a:latin typeface="Gill Sans" panose="020B0502020104020203" pitchFamily="34" charset="-79"/>
                <a:ea typeface="KaiTi" panose="02010609060101010101" pitchFamily="49" charset="-122"/>
                <a:cs typeface="Gill Sans" panose="020B0502020104020203" pitchFamily="34" charset="-79"/>
              </a:rPr>
              <a:t>bound</a:t>
            </a:r>
            <a:endParaRPr kumimoji="1" lang="zh-CN" altLang="en-US" sz="1905" dirty="0">
              <a:solidFill>
                <a:srgbClr val="C00000"/>
              </a:solidFill>
              <a:latin typeface="Gill Sans" panose="020B0502020104020203" pitchFamily="34" charset="-79"/>
              <a:ea typeface="KaiTi" panose="02010609060101010101" pitchFamily="49" charset="-122"/>
              <a:cs typeface="Gill Sans" panose="020B0502020104020203" pitchFamily="34" charset="-79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C197E74-8296-A07D-AD49-2DD4E22B3830}"/>
              </a:ext>
            </a:extLst>
          </p:cNvPr>
          <p:cNvGrpSpPr/>
          <p:nvPr/>
        </p:nvGrpSpPr>
        <p:grpSpPr>
          <a:xfrm>
            <a:off x="7481816" y="1536604"/>
            <a:ext cx="3393667" cy="609601"/>
            <a:chOff x="6941651" y="1273654"/>
            <a:chExt cx="3683002" cy="609601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7EC5829B-8BE6-AB43-3DA6-24A8459DEC30}"/>
                </a:ext>
              </a:extLst>
            </p:cNvPr>
            <p:cNvSpPr txBox="1"/>
            <p:nvPr/>
          </p:nvSpPr>
          <p:spPr>
            <a:xfrm>
              <a:off x="6941651" y="1273654"/>
              <a:ext cx="3683002" cy="3096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zh-CN" sz="2000" dirty="0">
                  <a:solidFill>
                    <a:schemeClr val="bg1"/>
                  </a:solidFill>
                  <a:latin typeface="Gill Sans" panose="020B0502020104020203" pitchFamily="34" charset="-79"/>
                  <a:ea typeface="SimHei" pitchFamily="49" charset="-122"/>
                  <a:cs typeface="Gill Sans" panose="020B0502020104020203" pitchFamily="34" charset="-79"/>
                </a:rPr>
                <a:t>OPT:</a:t>
              </a:r>
              <a:r>
                <a:rPr kumimoji="1" lang="zh-CN" altLang="en-US" sz="2000" dirty="0">
                  <a:solidFill>
                    <a:schemeClr val="bg1"/>
                  </a:solidFill>
                  <a:latin typeface="Gill Sans" panose="020B0502020104020203" pitchFamily="34" charset="-79"/>
                  <a:ea typeface="SimHei" pitchFamily="49" charset="-122"/>
                  <a:cs typeface="Gill Sans" panose="020B0502020104020203" pitchFamily="34" charset="-79"/>
                </a:rPr>
                <a:t> </a:t>
              </a:r>
              <a:r>
                <a:rPr kumimoji="1" lang="en-US" altLang="zh-CN" sz="2000" dirty="0">
                  <a:solidFill>
                    <a:schemeClr val="bg1"/>
                  </a:solidFill>
                  <a:latin typeface="Gill Sans" panose="020B0502020104020203" pitchFamily="34" charset="-79"/>
                  <a:ea typeface="SimHei" pitchFamily="49" charset="-122"/>
                  <a:cs typeface="Gill Sans" panose="020B0502020104020203" pitchFamily="34" charset="-79"/>
                </a:rPr>
                <a:t>scan</a:t>
              </a:r>
              <a:r>
                <a:rPr kumimoji="1" lang="zh-CN" altLang="en-US" sz="2000" dirty="0">
                  <a:solidFill>
                    <a:schemeClr val="bg1"/>
                  </a:solidFill>
                  <a:latin typeface="Gill Sans" panose="020B0502020104020203" pitchFamily="34" charset="-79"/>
                  <a:ea typeface="SimHei" pitchFamily="49" charset="-122"/>
                  <a:cs typeface="Gill Sans" panose="020B0502020104020203" pitchFamily="34" charset="-79"/>
                </a:rPr>
                <a:t> </a:t>
              </a:r>
              <a:r>
                <a:rPr kumimoji="1" lang="en-US" altLang="zh-CN" sz="2000" dirty="0">
                  <a:solidFill>
                    <a:schemeClr val="bg1"/>
                  </a:solidFill>
                  <a:latin typeface="Gill Sans" panose="020B0502020104020203" pitchFamily="34" charset="-79"/>
                  <a:ea typeface="SimHei" pitchFamily="49" charset="-122"/>
                  <a:cs typeface="Gill Sans" panose="020B0502020104020203" pitchFamily="34" charset="-79"/>
                </a:rPr>
                <a:t>range</a:t>
              </a:r>
              <a:r>
                <a:rPr kumimoji="1" lang="zh-CN" altLang="en-US" sz="2000" dirty="0">
                  <a:solidFill>
                    <a:schemeClr val="bg1"/>
                  </a:solidFill>
                  <a:latin typeface="Gill Sans" panose="020B0502020104020203" pitchFamily="34" charset="-79"/>
                  <a:ea typeface="SimHei" pitchFamily="49" charset="-122"/>
                  <a:cs typeface="Gill Sans" panose="020B0502020104020203" pitchFamily="34" charset="-79"/>
                </a:rPr>
                <a:t> </a:t>
              </a:r>
              <a:r>
                <a:rPr kumimoji="1" lang="en-US" altLang="zh-CN" sz="2000" dirty="0">
                  <a:solidFill>
                    <a:schemeClr val="bg1"/>
                  </a:solidFill>
                  <a:latin typeface="Gill Sans" panose="020B0502020104020203" pitchFamily="34" charset="-79"/>
                  <a:ea typeface="SimHei" pitchFamily="49" charset="-122"/>
                  <a:cs typeface="Gill Sans" panose="020B0502020104020203" pitchFamily="34" charset="-79"/>
                </a:rPr>
                <a:t>compression</a:t>
              </a:r>
              <a:endParaRPr kumimoji="1" lang="zh-CN" altLang="en-US" sz="2000" dirty="0">
                <a:solidFill>
                  <a:schemeClr val="bg1"/>
                </a:solidFill>
                <a:latin typeface="Gill Sans" panose="020B0502020104020203" pitchFamily="34" charset="-79"/>
                <a:ea typeface="SimHei" pitchFamily="49" charset="-122"/>
                <a:cs typeface="Gill Sans" panose="020B0502020104020203" pitchFamily="34" charset="-79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D29A2AF7-EE60-3D9B-CBDC-F5DC19412BF6}"/>
                </a:ext>
              </a:extLst>
            </p:cNvPr>
            <p:cNvSpPr/>
            <p:nvPr/>
          </p:nvSpPr>
          <p:spPr>
            <a:xfrm>
              <a:off x="6941651" y="1573655"/>
              <a:ext cx="3681325" cy="3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Using </a:t>
              </a:r>
              <a:r>
                <a:rPr kumimoji="1" lang="en-US" altLang="zh-CN" dirty="0">
                  <a:solidFill>
                    <a:srgbClr val="3853A3"/>
                  </a:solidFill>
                </a:rPr>
                <a:t>Observation 2</a:t>
              </a:r>
              <a:r>
                <a:rPr kumimoji="1" lang="zh-CN" altLang="en-US" dirty="0">
                  <a:solidFill>
                    <a:srgbClr val="3853A3"/>
                  </a:solidFill>
                </a:rPr>
                <a:t> </a:t>
              </a: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745BB7ED-0891-5F15-E555-4EC4687BC5BE}"/>
              </a:ext>
            </a:extLst>
          </p:cNvPr>
          <p:cNvSpPr txBox="1"/>
          <p:nvPr/>
        </p:nvSpPr>
        <p:spPr>
          <a:xfrm>
            <a:off x="7328291" y="5245892"/>
            <a:ext cx="61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Gill Sans SemiBold" panose="020B0502020104020203" pitchFamily="34" charset="-79"/>
                <a:ea typeface="黑体" panose="02010609060101010101" pitchFamily="49" charset="-122"/>
                <a:cs typeface="Gill Sans SemiBold" panose="020B0502020104020203" pitchFamily="34" charset="-79"/>
              </a:rPr>
              <a:t>Pop</a:t>
            </a:r>
            <a:endParaRPr kumimoji="1" lang="zh-CN" altLang="en-US" sz="1905" b="1" dirty="0">
              <a:latin typeface="Gill Sans SemiBold" panose="020B0502020104020203" pitchFamily="34" charset="-79"/>
              <a:ea typeface="KaiTi" panose="02010609060101010101" pitchFamily="49" charset="-122"/>
              <a:cs typeface="Gill Sans SemiBold" panose="020B0502020104020203" pitchFamily="34" charset="-79"/>
            </a:endParaRPr>
          </a:p>
        </p:txBody>
      </p:sp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4E2E2055-CE3A-1107-2FB6-077380B65F62}"/>
              </a:ext>
            </a:extLst>
          </p:cNvPr>
          <p:cNvCxnSpPr>
            <a:stCxn id="25" idx="2"/>
            <a:endCxn id="55" idx="0"/>
          </p:cNvCxnSpPr>
          <p:nvPr/>
        </p:nvCxnSpPr>
        <p:spPr>
          <a:xfrm rot="16200000" flipH="1">
            <a:off x="7102057" y="4712329"/>
            <a:ext cx="889889" cy="177235"/>
          </a:xfrm>
          <a:prstGeom prst="curvedConnector3">
            <a:avLst>
              <a:gd name="adj1" fmla="val 1800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2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82">
            <a:extLst>
              <a:ext uri="{FF2B5EF4-FFF2-40B4-BE49-F238E27FC236}">
                <a16:creationId xmlns:a16="http://schemas.microsoft.com/office/drawing/2014/main" id="{6D997708-FB09-5A0F-3BDC-1F6B334A65BA}"/>
              </a:ext>
            </a:extLst>
          </p:cNvPr>
          <p:cNvSpPr/>
          <p:nvPr/>
        </p:nvSpPr>
        <p:spPr>
          <a:xfrm>
            <a:off x="3638716" y="4051743"/>
            <a:ext cx="5704697" cy="1871989"/>
          </a:xfrm>
          <a:prstGeom prst="roundRect">
            <a:avLst>
              <a:gd name="adj" fmla="val 8472"/>
            </a:avLst>
          </a:prstGeom>
          <a:solidFill>
            <a:srgbClr val="FBF3D8"/>
          </a:solidFill>
          <a:ln w="0">
            <a:solidFill>
              <a:sysClr val="window" lastClr="FFFFFF">
                <a:lumMod val="65000"/>
              </a:sys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EB95C6-EEE8-867E-2253-D34560C9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D5B5E26-7617-D6FA-46F2-2C558F31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Frugal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EB4038-E718-C041-4192-770C3D7C7A26}"/>
              </a:ext>
            </a:extLst>
          </p:cNvPr>
          <p:cNvSpPr txBox="1"/>
          <p:nvPr/>
        </p:nvSpPr>
        <p:spPr>
          <a:xfrm>
            <a:off x="1470164" y="26513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Model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layer</a:t>
            </a:r>
            <a:endParaRPr kumimoji="1" lang="zh-CN" altLang="en-US" sz="24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A07C9B-A9AE-48AB-6E08-A1B4E4E9625D}"/>
              </a:ext>
            </a:extLst>
          </p:cNvPr>
          <p:cNvSpPr txBox="1"/>
          <p:nvPr/>
        </p:nvSpPr>
        <p:spPr>
          <a:xfrm>
            <a:off x="1073732" y="3179866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Deep</a:t>
            </a:r>
            <a:r>
              <a:rPr kumimoji="1" lang="zh-CN" altLang="en-US" sz="24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kumimoji="1" lang="en-US" altLang="zh-CN" sz="24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learning</a:t>
            </a:r>
            <a:r>
              <a:rPr kumimoji="1" lang="zh-CN" altLang="en-US" sz="24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endParaRPr kumimoji="1" lang="en-US" altLang="zh-CN" sz="24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algn="ctr"/>
            <a:r>
              <a:rPr kumimoji="1" lang="en-US" altLang="zh-CN" sz="24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framework</a:t>
            </a:r>
            <a:r>
              <a:rPr kumimoji="1" lang="zh-CN" altLang="en-US" sz="24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kumimoji="1" lang="en-US" altLang="zh-CN" sz="24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layer </a:t>
            </a:r>
            <a:endParaRPr kumimoji="1" lang="zh-CN" altLang="en-US" sz="24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7" name="矩形: 圆角 82">
            <a:extLst>
              <a:ext uri="{FF2B5EF4-FFF2-40B4-BE49-F238E27FC236}">
                <a16:creationId xmlns:a16="http://schemas.microsoft.com/office/drawing/2014/main" id="{67056C70-5EA1-E35B-70FF-35C3C91B651A}"/>
              </a:ext>
            </a:extLst>
          </p:cNvPr>
          <p:cNvSpPr/>
          <p:nvPr/>
        </p:nvSpPr>
        <p:spPr>
          <a:xfrm>
            <a:off x="3673806" y="2657116"/>
            <a:ext cx="2636683" cy="49163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36000" rIns="0" bIns="3600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Recommendation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矩形: 圆角 82">
            <a:extLst>
              <a:ext uri="{FF2B5EF4-FFF2-40B4-BE49-F238E27FC236}">
                <a16:creationId xmlns:a16="http://schemas.microsoft.com/office/drawing/2014/main" id="{136DB364-C466-03EF-BECC-65B62036BDE2}"/>
              </a:ext>
            </a:extLst>
          </p:cNvPr>
          <p:cNvSpPr/>
          <p:nvPr/>
        </p:nvSpPr>
        <p:spPr>
          <a:xfrm>
            <a:off x="6546052" y="2652095"/>
            <a:ext cx="2789859" cy="49163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36000" rIns="0" bIns="3600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Knowledge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Graph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0" name="直接箭头连接符 63">
            <a:extLst>
              <a:ext uri="{FF2B5EF4-FFF2-40B4-BE49-F238E27FC236}">
                <a16:creationId xmlns:a16="http://schemas.microsoft.com/office/drawing/2014/main" id="{36E2DCEF-C1A9-1D87-F813-A3E0A378BC47}"/>
              </a:ext>
            </a:extLst>
          </p:cNvPr>
          <p:cNvCxnSpPr>
            <a:cxnSpLocks/>
          </p:cNvCxnSpPr>
          <p:nvPr/>
        </p:nvCxnSpPr>
        <p:spPr>
          <a:xfrm>
            <a:off x="4334473" y="3778771"/>
            <a:ext cx="0" cy="62340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" name="直接箭头连接符 63">
            <a:extLst>
              <a:ext uri="{FF2B5EF4-FFF2-40B4-BE49-F238E27FC236}">
                <a16:creationId xmlns:a16="http://schemas.microsoft.com/office/drawing/2014/main" id="{D477415B-4585-A0F1-2642-2B03B2649B8C}"/>
              </a:ext>
            </a:extLst>
          </p:cNvPr>
          <p:cNvCxnSpPr>
            <a:cxnSpLocks/>
          </p:cNvCxnSpPr>
          <p:nvPr/>
        </p:nvCxnSpPr>
        <p:spPr>
          <a:xfrm>
            <a:off x="7252312" y="3778771"/>
            <a:ext cx="0" cy="62340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13E0C3A-5C1E-8F62-4475-AFC6106EEBC9}"/>
              </a:ext>
            </a:extLst>
          </p:cNvPr>
          <p:cNvSpPr txBox="1"/>
          <p:nvPr/>
        </p:nvSpPr>
        <p:spPr>
          <a:xfrm>
            <a:off x="4558307" y="3822934"/>
            <a:ext cx="2248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EMB Lookup</a:t>
            </a:r>
            <a:endParaRPr kumimoji="0" lang="zh-CN" altLang="en-US" sz="60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48F6031-DB0C-0EAD-B988-242AD12F34FF}"/>
              </a:ext>
            </a:extLst>
          </p:cNvPr>
          <p:cNvSpPr txBox="1"/>
          <p:nvPr/>
        </p:nvSpPr>
        <p:spPr>
          <a:xfrm>
            <a:off x="7427680" y="3822934"/>
            <a:ext cx="2587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EMB Update</a:t>
            </a:r>
            <a:endParaRPr kumimoji="0" lang="zh-CN" altLang="en-US" sz="60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745499C-3479-22E3-49F3-7930B3D87D19}"/>
              </a:ext>
            </a:extLst>
          </p:cNvPr>
          <p:cNvSpPr txBox="1"/>
          <p:nvPr/>
        </p:nvSpPr>
        <p:spPr>
          <a:xfrm>
            <a:off x="7746312" y="5350886"/>
            <a:ext cx="1824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kumimoji="0" lang="en-US" altLang="zh-CN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Sans-Bold" panose="020B0502020104020203" pitchFamily="34" charset="-79"/>
                <a:ea typeface="+mj-ea"/>
                <a:cs typeface="GillSans-Bold" panose="020B0502020104020203" pitchFamily="34" charset="-79"/>
              </a:rPr>
              <a:t>Frugal</a:t>
            </a:r>
            <a:endParaRPr kumimoji="0" lang="zh-CN" altLang="en-US" sz="3200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Sans-Bold" panose="020B0502020104020203" pitchFamily="34" charset="-79"/>
              <a:ea typeface="+mj-ea"/>
              <a:cs typeface="GillSans-Bold" panose="020B0502020104020203" pitchFamily="34" charset="-79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F27B2F0-1DD6-D702-0649-C131FB9EA4DE}"/>
              </a:ext>
            </a:extLst>
          </p:cNvPr>
          <p:cNvGrpSpPr/>
          <p:nvPr/>
        </p:nvGrpSpPr>
        <p:grpSpPr>
          <a:xfrm>
            <a:off x="3766009" y="4509176"/>
            <a:ext cx="3201172" cy="413870"/>
            <a:chOff x="1808938" y="659965"/>
            <a:chExt cx="808328" cy="133393"/>
          </a:xfrm>
        </p:grpSpPr>
        <p:sp>
          <p:nvSpPr>
            <p:cNvPr id="22" name="文本框 267">
              <a:extLst>
                <a:ext uri="{FF2B5EF4-FFF2-40B4-BE49-F238E27FC236}">
                  <a16:creationId xmlns:a16="http://schemas.microsoft.com/office/drawing/2014/main" id="{33C21548-0F2C-048F-30F6-15AAF6A9C693}"/>
                </a:ext>
              </a:extLst>
            </p:cNvPr>
            <p:cNvSpPr txBox="1"/>
            <p:nvPr/>
          </p:nvSpPr>
          <p:spPr>
            <a:xfrm>
              <a:off x="1808938" y="659965"/>
              <a:ext cx="238372" cy="129440"/>
            </a:xfrm>
            <a:prstGeom prst="roundRect">
              <a:avLst/>
            </a:prstGeom>
            <a:solidFill>
              <a:sysClr val="window" lastClr="FFFFFF"/>
            </a:solidFill>
            <a:ln w="28575">
              <a:solidFill>
                <a:sysClr val="windowText" lastClr="00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j-ea"/>
                  <a:cs typeface="Calibri" panose="020F0502020204030204" pitchFamily="34" charset="0"/>
                </a:rPr>
                <a:t>GPU</a:t>
              </a:r>
              <a:r>
                <a:rPr kumimoji="0" lang="en-US" altLang="zh-CN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j-ea"/>
                  <a:cs typeface="Calibri" panose="020F0502020204030204" pitchFamily="34" charset="0"/>
                </a:rPr>
                <a:t>0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3" name="文本框 267">
              <a:extLst>
                <a:ext uri="{FF2B5EF4-FFF2-40B4-BE49-F238E27FC236}">
                  <a16:creationId xmlns:a16="http://schemas.microsoft.com/office/drawing/2014/main" id="{8F21E061-A5F5-6071-3776-AC9AA9734114}"/>
                </a:ext>
              </a:extLst>
            </p:cNvPr>
            <p:cNvSpPr txBox="1"/>
            <p:nvPr/>
          </p:nvSpPr>
          <p:spPr>
            <a:xfrm>
              <a:off x="2092697" y="663049"/>
              <a:ext cx="238372" cy="129440"/>
            </a:xfrm>
            <a:prstGeom prst="roundRect">
              <a:avLst/>
            </a:prstGeom>
            <a:solidFill>
              <a:sysClr val="window" lastClr="FFFFFF"/>
            </a:solidFill>
            <a:ln w="28575">
              <a:solidFill>
                <a:sysClr val="windowText" lastClr="00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j-ea"/>
                  <a:cs typeface="Calibri" panose="020F0502020204030204" pitchFamily="34" charset="0"/>
                </a:rPr>
                <a:t>GPU</a:t>
              </a:r>
              <a:r>
                <a:rPr kumimoji="0" lang="en-US" altLang="zh-CN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j-ea"/>
                  <a:cs typeface="Calibri" panose="020F0502020204030204" pitchFamily="34" charset="0"/>
                </a:rPr>
                <a:t>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4" name="文本框 267">
              <a:extLst>
                <a:ext uri="{FF2B5EF4-FFF2-40B4-BE49-F238E27FC236}">
                  <a16:creationId xmlns:a16="http://schemas.microsoft.com/office/drawing/2014/main" id="{53A348BC-B4A4-60A3-609D-62A58B2C1D30}"/>
                </a:ext>
              </a:extLst>
            </p:cNvPr>
            <p:cNvSpPr txBox="1"/>
            <p:nvPr/>
          </p:nvSpPr>
          <p:spPr>
            <a:xfrm>
              <a:off x="2378894" y="663918"/>
              <a:ext cx="238372" cy="129440"/>
            </a:xfrm>
            <a:prstGeom prst="roundRect">
              <a:avLst/>
            </a:prstGeom>
            <a:solidFill>
              <a:sysClr val="window" lastClr="FFFFFF"/>
            </a:solidFill>
            <a:ln w="28575">
              <a:solidFill>
                <a:sysClr val="windowText" lastClr="00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j-ea"/>
                  <a:cs typeface="Calibri" panose="020F0502020204030204" pitchFamily="34" charset="0"/>
                </a:rPr>
                <a:t>GPU</a:t>
              </a:r>
              <a:r>
                <a:rPr kumimoji="0" lang="en-US" altLang="zh-CN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j-ea"/>
                  <a:cs typeface="Calibri" panose="020F0502020204030204" pitchFamily="34" charset="0"/>
                </a:rPr>
                <a:t>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Calibri" panose="020F0502020204030204" pitchFamily="34" charset="0"/>
              </a:endParaRPr>
            </a:p>
          </p:txBody>
        </p:sp>
      </p:grpSp>
      <p:sp>
        <p:nvSpPr>
          <p:cNvPr id="17" name="文本框 267">
            <a:extLst>
              <a:ext uri="{FF2B5EF4-FFF2-40B4-BE49-F238E27FC236}">
                <a16:creationId xmlns:a16="http://schemas.microsoft.com/office/drawing/2014/main" id="{C17091F7-7660-E9C6-0D64-6B1A247443DC}"/>
              </a:ext>
            </a:extLst>
          </p:cNvPr>
          <p:cNvSpPr txBox="1"/>
          <p:nvPr/>
        </p:nvSpPr>
        <p:spPr>
          <a:xfrm>
            <a:off x="3742272" y="5039344"/>
            <a:ext cx="4911121" cy="401605"/>
          </a:xfrm>
          <a:prstGeom prst="round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700"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Calibri" panose="020F0502020204030204" pitchFamily="34" charset="0"/>
              </a:rPr>
              <a:t>DRAM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8508865-5510-FEFB-4FC0-B372D09D53BF}"/>
              </a:ext>
            </a:extLst>
          </p:cNvPr>
          <p:cNvSpPr txBox="1"/>
          <p:nvPr/>
        </p:nvSpPr>
        <p:spPr>
          <a:xfrm>
            <a:off x="6967181" y="4479145"/>
            <a:ext cx="263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</a:rPr>
              <a:t>Commodity GPUs</a:t>
            </a: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19" name="矩形: 圆角 82">
            <a:extLst>
              <a:ext uri="{FF2B5EF4-FFF2-40B4-BE49-F238E27FC236}">
                <a16:creationId xmlns:a16="http://schemas.microsoft.com/office/drawing/2014/main" id="{14F8A23B-F3C6-1F2C-26BE-EE0BB2DF0EBC}"/>
              </a:ext>
            </a:extLst>
          </p:cNvPr>
          <p:cNvSpPr/>
          <p:nvPr/>
        </p:nvSpPr>
        <p:spPr>
          <a:xfrm>
            <a:off x="3660005" y="6040030"/>
            <a:ext cx="5675902" cy="491635"/>
          </a:xfrm>
          <a:prstGeom prst="rect">
            <a:avLst/>
          </a:prstGeom>
          <a:solidFill>
            <a:sysClr val="window" lastClr="FFFFFF">
              <a:alpha val="60000"/>
            </a:sys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36000" rIns="0" bIns="3600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CUDA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矩形: 圆角 82">
            <a:extLst>
              <a:ext uri="{FF2B5EF4-FFF2-40B4-BE49-F238E27FC236}">
                <a16:creationId xmlns:a16="http://schemas.microsoft.com/office/drawing/2014/main" id="{DC47D239-EFD4-4474-4757-CD8FD981E164}"/>
              </a:ext>
            </a:extLst>
          </p:cNvPr>
          <p:cNvSpPr/>
          <p:nvPr/>
        </p:nvSpPr>
        <p:spPr>
          <a:xfrm>
            <a:off x="3681301" y="3248567"/>
            <a:ext cx="2636683" cy="49163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36000" rIns="0" bIns="3600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PyTorch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矩形: 圆角 82">
            <a:extLst>
              <a:ext uri="{FF2B5EF4-FFF2-40B4-BE49-F238E27FC236}">
                <a16:creationId xmlns:a16="http://schemas.microsoft.com/office/drawing/2014/main" id="{17A985BB-1339-DF26-476F-CE821194701A}"/>
              </a:ext>
            </a:extLst>
          </p:cNvPr>
          <p:cNvSpPr/>
          <p:nvPr/>
        </p:nvSpPr>
        <p:spPr>
          <a:xfrm>
            <a:off x="6553554" y="3248567"/>
            <a:ext cx="2789859" cy="49163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36000" rIns="0" bIns="3600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DGL-KE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3F775EC-3F6F-435D-4EFB-3703C9772A85}"/>
              </a:ext>
            </a:extLst>
          </p:cNvPr>
          <p:cNvSpPr txBox="1"/>
          <p:nvPr/>
        </p:nvSpPr>
        <p:spPr>
          <a:xfrm>
            <a:off x="1346540" y="4982640"/>
            <a:ext cx="189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System layer</a:t>
            </a:r>
            <a:endParaRPr kumimoji="1" lang="zh-CN" altLang="en-US" sz="24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9642778A-7466-132D-17EC-FC2B4A30A44F}"/>
              </a:ext>
            </a:extLst>
          </p:cNvPr>
          <p:cNvSpPr txBox="1">
            <a:spLocks/>
          </p:cNvSpPr>
          <p:nvPr/>
        </p:nvSpPr>
        <p:spPr>
          <a:xfrm>
            <a:off x="412388" y="1094596"/>
            <a:ext cx="11469923" cy="71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en" altLang="zh-CN" dirty="0"/>
              <a:t>The implementation is </a:t>
            </a:r>
            <a:r>
              <a:rPr lang="en" altLang="zh-CN" dirty="0">
                <a:solidFill>
                  <a:srgbClr val="3853A3"/>
                </a:solidFill>
              </a:rPr>
              <a:t>based on </a:t>
            </a:r>
            <a:r>
              <a:rPr lang="en" altLang="zh-CN" dirty="0" err="1">
                <a:solidFill>
                  <a:srgbClr val="3853A3"/>
                </a:solidFill>
              </a:rPr>
              <a:t>PyTorch</a:t>
            </a:r>
            <a:r>
              <a:rPr lang="en" altLang="zh-CN" dirty="0">
                <a:solidFill>
                  <a:srgbClr val="3853A3"/>
                </a:solidFill>
              </a:rPr>
              <a:t> </a:t>
            </a:r>
            <a:r>
              <a:rPr lang="en" altLang="zh-CN" dirty="0"/>
              <a:t>and applied to the training of recommendation models and knowledge graph models.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79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633FE2-AA12-B060-67B4-CBEC58A5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F767DE0-1D43-4525-CA6D-32956EA0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>
                <a:latin typeface="Gill Sans SemiBold" charset="0"/>
                <a:ea typeface="Gill Sans SemiBold" charset="0"/>
                <a:cs typeface="Gill Sans SemiBold" charset="0"/>
              </a:rPr>
              <a:t>Experimental setup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C879CB2-4217-D994-70EC-D50006A37425}"/>
              </a:ext>
            </a:extLst>
          </p:cNvPr>
          <p:cNvSpPr txBox="1">
            <a:spLocks/>
          </p:cNvSpPr>
          <p:nvPr/>
        </p:nvSpPr>
        <p:spPr>
          <a:xfrm>
            <a:off x="471754" y="1198354"/>
            <a:ext cx="11758862" cy="768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SzPct val="60000"/>
              <a:buNone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Hardware Platform 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SzPct val="60000"/>
              <a:buNone/>
            </a:pPr>
            <a:endParaRPr lang="en-US" sz="2800" dirty="0">
              <a:latin typeface="Gill Sans" charset="0"/>
              <a:ea typeface="Gill Sans" charset="0"/>
              <a:cs typeface="Gill Sans" charset="0"/>
            </a:endParaRPr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CABFB614-CAA0-68EB-4C46-93F108D1E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95514"/>
              </p:ext>
            </p:extLst>
          </p:nvPr>
        </p:nvGraphicFramePr>
        <p:xfrm>
          <a:off x="590288" y="1977463"/>
          <a:ext cx="10311732" cy="20188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7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701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CPU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* Intel Xeon Gold </a:t>
                      </a:r>
                      <a:r>
                        <a:rPr lang="en-US" altLang="zh-CN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6130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CPUs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DRAM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8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* 64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GB DDR4 DIMMs (4 per node)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17464"/>
                  </a:ext>
                </a:extLst>
              </a:tr>
              <a:tr h="5047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Datacenter</a:t>
                      </a:r>
                      <a:r>
                        <a:rPr lang="zh-CN" altLang="en-US" sz="2000" b="0" i="0" kern="12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kern="12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GPUs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4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*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NVIDIA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Tesla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A30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(24GB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memory available)</a:t>
                      </a:r>
                      <a:endParaRPr lang="en-US" sz="2000" b="0" i="0" kern="1200" baseline="0" dirty="0">
                        <a:solidFill>
                          <a:schemeClr val="tx1"/>
                        </a:solidFill>
                        <a:latin typeface="Gill Sans" charset="0"/>
                        <a:ea typeface="+mn-ea"/>
                        <a:cs typeface="Gill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Commodity GPU</a:t>
                      </a:r>
                      <a:r>
                        <a:rPr lang="en-US" altLang="zh-CN" sz="2000" b="0" i="0" kern="12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8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*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NVIDIA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RTX 3090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(24GB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memory available)</a:t>
                      </a:r>
                      <a:endParaRPr lang="en-US" sz="2000" b="0" i="0" kern="1200" baseline="0" dirty="0">
                        <a:solidFill>
                          <a:schemeClr val="tx1"/>
                        </a:solidFill>
                        <a:latin typeface="Gill Sans" charset="0"/>
                        <a:ea typeface="+mn-ea"/>
                        <a:cs typeface="Gill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635837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54406AA-DC48-6689-FB71-AEB560B2E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51178"/>
              </p:ext>
            </p:extLst>
          </p:nvPr>
        </p:nvGraphicFramePr>
        <p:xfrm>
          <a:off x="471754" y="4281524"/>
          <a:ext cx="11123058" cy="197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8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730">
                <a:tc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Datacenter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GPU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(A30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24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GB)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Commodity GPU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(RTX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3090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24GB)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latin typeface="+mn-lt"/>
                          <a:ea typeface="SimHei" panose="02010609060101010101" pitchFamily="49" charset="-122"/>
                        </a:rPr>
                        <a:t>Tensor</a:t>
                      </a:r>
                      <a:r>
                        <a:rPr lang="zh-CN" altLang="en-US" sz="2000" b="0" dirty="0"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latin typeface="+mn-lt"/>
                          <a:ea typeface="SimHei" panose="02010609060101010101" pitchFamily="49" charset="-122"/>
                        </a:rPr>
                        <a:t>FP16</a:t>
                      </a:r>
                      <a:r>
                        <a:rPr lang="zh-CN" altLang="en-US" sz="2000" b="0" dirty="0"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latin typeface="+mn-lt"/>
                          <a:ea typeface="SimHei" panose="02010609060101010101" pitchFamily="49" charset="-122"/>
                        </a:rPr>
                        <a:t>FLOPS</a:t>
                      </a:r>
                      <a:endParaRPr lang="zh-CN" altLang="en-US" sz="2000" b="0" dirty="0"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165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TFLOPS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142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TFLOPS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dirty="0">
                          <a:latin typeface="+mn-lt"/>
                          <a:ea typeface="SimHei" panose="02010609060101010101" pitchFamily="49" charset="-122"/>
                        </a:rPr>
                        <a:t>Price</a:t>
                      </a:r>
                      <a:endParaRPr lang="zh-CN" altLang="en-US" sz="2000" b="0" dirty="0"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5,800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$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1,250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$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dirty="0">
                          <a:latin typeface="+mn-lt"/>
                          <a:ea typeface="SimHei" panose="02010609060101010101" pitchFamily="49" charset="-122"/>
                        </a:rPr>
                        <a:t>FLOPS/$</a:t>
                      </a:r>
                      <a:endParaRPr lang="zh-CN" altLang="en-US" sz="2000" b="0" dirty="0"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dirty="0">
                          <a:solidFill>
                            <a:srgbClr val="C00000"/>
                          </a:solidFill>
                          <a:latin typeface="+mn-lt"/>
                          <a:ea typeface="SimHei" panose="02010609060101010101" pitchFamily="49" charset="-122"/>
                        </a:rPr>
                        <a:t>35</a:t>
                      </a:r>
                      <a:r>
                        <a:rPr lang="zh-CN" altLang="en-US" sz="2000" b="0" dirty="0">
                          <a:solidFill>
                            <a:srgbClr val="C00000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rgbClr val="C00000"/>
                          </a:solidFill>
                          <a:latin typeface="+mn-lt"/>
                          <a:ea typeface="SimHei" panose="02010609060101010101" pitchFamily="49" charset="-122"/>
                        </a:rPr>
                        <a:t>$/TFLOPS</a:t>
                      </a:r>
                      <a:endParaRPr lang="zh-CN" altLang="en-US" sz="2000" b="0" dirty="0">
                        <a:solidFill>
                          <a:srgbClr val="C00000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rgbClr val="426FBE"/>
                          </a:solidFill>
                          <a:latin typeface="+mn-lt"/>
                          <a:ea typeface="SimHei" panose="02010609060101010101" pitchFamily="49" charset="-122"/>
                        </a:rPr>
                        <a:t>8</a:t>
                      </a:r>
                      <a:r>
                        <a:rPr lang="zh-CN" altLang="en-US" sz="2000" b="0" dirty="0">
                          <a:solidFill>
                            <a:srgbClr val="426FBE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rgbClr val="426FBE"/>
                          </a:solidFill>
                          <a:latin typeface="+mn-lt"/>
                          <a:ea typeface="SimHei" panose="02010609060101010101" pitchFamily="49" charset="-122"/>
                        </a:rPr>
                        <a:t>$/TFLOPS</a:t>
                      </a:r>
                      <a:endParaRPr lang="zh-CN" altLang="en-US" sz="2000" b="0" dirty="0">
                        <a:solidFill>
                          <a:srgbClr val="426FBE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8">
            <a:extLst>
              <a:ext uri="{FF2B5EF4-FFF2-40B4-BE49-F238E27FC236}">
                <a16:creationId xmlns:a16="http://schemas.microsoft.com/office/drawing/2014/main" id="{C4FE472A-BC17-AD51-EA6B-C151C21C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384" y="5790155"/>
            <a:ext cx="310827" cy="3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58BB39-940C-5135-D594-BA2A04F9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6" y="5788442"/>
            <a:ext cx="310827" cy="3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46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8280785-F072-7D9A-3906-AE31DBAB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439E9ED-C280-834C-3AD9-99C426C0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>
                <a:latin typeface="Gill Sans SemiBold" charset="0"/>
                <a:ea typeface="Gill Sans SemiBold" charset="0"/>
                <a:cs typeface="Gill Sans SemiBold" charset="0"/>
              </a:rPr>
              <a:t>Experimental setup</a:t>
            </a:r>
            <a:endParaRPr kumimoji="1"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A49B7936-4476-EAF2-51E3-5019F7CC97CC}"/>
              </a:ext>
            </a:extLst>
          </p:cNvPr>
          <p:cNvSpPr txBox="1">
            <a:spLocks/>
          </p:cNvSpPr>
          <p:nvPr/>
        </p:nvSpPr>
        <p:spPr>
          <a:xfrm>
            <a:off x="433138" y="1212127"/>
            <a:ext cx="11758862" cy="4014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SzPct val="60000"/>
              <a:buNone/>
            </a:pPr>
            <a:r>
              <a:rPr lang="en-US" altLang="zh-CN" sz="2800" dirty="0">
                <a:latin typeface="Gill Sans" charset="0"/>
                <a:ea typeface="Gill Sans" charset="0"/>
                <a:cs typeface="Gill Sans" charset="0"/>
              </a:rPr>
              <a:t>Workload:</a:t>
            </a:r>
            <a:endParaRPr lang="en-US" altLang="zh-CN" sz="2400" dirty="0">
              <a:solidFill>
                <a:srgbClr val="B5B5B9"/>
              </a:solidFill>
              <a:latin typeface="Gill Sans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Recommendation Model</a:t>
            </a:r>
            <a:r>
              <a:rPr lang="zh-CN" altLang="en-US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B5B5B9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(Facebook DLRM</a:t>
            </a:r>
            <a:r>
              <a:rPr lang="en-US" altLang="zh-CN" sz="2600" baseline="30000" dirty="0">
                <a:solidFill>
                  <a:srgbClr val="B5B5B9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[1]</a:t>
            </a:r>
            <a:r>
              <a:rPr lang="en-US" altLang="zh-CN" sz="2600" dirty="0">
                <a:solidFill>
                  <a:srgbClr val="B5B5B9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rgbClr val="B5B5B9"/>
              </a:solidFill>
              <a:effectLst/>
              <a:uLnTx/>
              <a:uFillTx/>
              <a:latin typeface="Gill Sans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2" indent="-17145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Knowledge Graph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B5B5B9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(TransE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rgbClr val="B5B5B9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[2]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B5B5B9"/>
                </a:solidFill>
                <a:effectLst/>
                <a:uLnTx/>
                <a:uFillTx/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F7CC31D-E0FA-6438-E927-17F01E5F3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22625"/>
              </p:ext>
            </p:extLst>
          </p:nvPr>
        </p:nvGraphicFramePr>
        <p:xfrm>
          <a:off x="1665111" y="3335982"/>
          <a:ext cx="886177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267">
                  <a:extLst>
                    <a:ext uri="{9D8B030D-6E8A-4147-A177-3AD203B41FA5}">
                      <a16:colId xmlns:a16="http://schemas.microsoft.com/office/drawing/2014/main" val="2083655462"/>
                    </a:ext>
                  </a:extLst>
                </a:gridCol>
                <a:gridCol w="1569155">
                  <a:extLst>
                    <a:ext uri="{9D8B030D-6E8A-4147-A177-3AD203B41FA5}">
                      <a16:colId xmlns:a16="http://schemas.microsoft.com/office/drawing/2014/main" val="23525764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545139850"/>
                    </a:ext>
                  </a:extLst>
                </a:gridCol>
                <a:gridCol w="1714030">
                  <a:extLst>
                    <a:ext uri="{9D8B030D-6E8A-4147-A177-3AD203B41FA5}">
                      <a16:colId xmlns:a16="http://schemas.microsoft.com/office/drawing/2014/main" val="3828324259"/>
                    </a:ext>
                  </a:extLst>
                </a:gridCol>
                <a:gridCol w="1476963">
                  <a:extLst>
                    <a:ext uri="{9D8B030D-6E8A-4147-A177-3AD203B41FA5}">
                      <a16:colId xmlns:a16="http://schemas.microsoft.com/office/drawing/2014/main" val="3272296074"/>
                    </a:ext>
                  </a:extLst>
                </a:gridCol>
                <a:gridCol w="1476963">
                  <a:extLst>
                    <a:ext uri="{9D8B030D-6E8A-4147-A177-3AD203B41FA5}">
                      <a16:colId xmlns:a16="http://schemas.microsoft.com/office/drawing/2014/main" val="3575610480"/>
                    </a:ext>
                  </a:extLst>
                </a:gridCol>
              </a:tblGrid>
              <a:tr h="330677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Dataset</a:t>
                      </a:r>
                      <a:endParaRPr lang="zh-CN" altLang="en-US" b="1" i="0" dirty="0">
                        <a:solidFill>
                          <a:schemeClr val="tx1"/>
                        </a:solidFill>
                        <a:latin typeface="Gill Sans SemiBold" panose="020B0502020104020203" pitchFamily="34" charset="-79"/>
                        <a:cs typeface="Gill Sans SemiBold" panose="020B0502020104020203" pitchFamily="34" charset="-79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#Vertexes</a:t>
                      </a:r>
                      <a:endParaRPr lang="zh-CN" altLang="en-US" b="1" i="0" dirty="0">
                        <a:solidFill>
                          <a:schemeClr val="tx1"/>
                        </a:solidFill>
                        <a:latin typeface="Gill Sans SemiBold" panose="020B0502020104020203" pitchFamily="34" charset="-79"/>
                        <a:cs typeface="Gill Sans SemiBold" panose="020B0502020104020203" pitchFamily="34" charset="-79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#Edges</a:t>
                      </a:r>
                      <a:endParaRPr lang="zh-CN" altLang="en-US" b="1" i="0" dirty="0">
                        <a:solidFill>
                          <a:schemeClr val="tx1"/>
                        </a:solidFill>
                        <a:latin typeface="Gill Sans SemiBold" panose="020B0502020104020203" pitchFamily="34" charset="-79"/>
                        <a:cs typeface="Gill Sans SemiBold" panose="020B0502020104020203" pitchFamily="34" charset="-79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#Relations</a:t>
                      </a:r>
                      <a:endParaRPr lang="zh-CN" altLang="en-US" b="1" i="0" dirty="0">
                        <a:solidFill>
                          <a:schemeClr val="tx1"/>
                        </a:solidFill>
                        <a:latin typeface="Gill Sans SemiBold" panose="020B0502020104020203" pitchFamily="34" charset="-79"/>
                        <a:cs typeface="Gill Sans SemiBold" panose="020B0502020104020203" pitchFamily="34" charset="-79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Model</a:t>
                      </a:r>
                      <a:r>
                        <a:rPr lang="zh-CN" altLang="en-US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 </a:t>
                      </a:r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Size</a:t>
                      </a:r>
                      <a:endParaRPr lang="zh-CN" altLang="en-US" b="1" i="0" dirty="0">
                        <a:solidFill>
                          <a:schemeClr val="tx1"/>
                        </a:solidFill>
                        <a:latin typeface="Gill Sans SemiBold" panose="020B0502020104020203" pitchFamily="34" charset="-79"/>
                        <a:cs typeface="Gill Sans SemiBold" panose="020B0502020104020203" pitchFamily="34" charset="-79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462961"/>
                  </a:ext>
                </a:extLst>
              </a:tr>
              <a:tr h="345556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KG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FB15k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592k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15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k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1.3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k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52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MB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032303"/>
                  </a:ext>
                </a:extLst>
              </a:tr>
              <a:tr h="345556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Freebase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338M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86.1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M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14.8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k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68.8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GB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52660"/>
                  </a:ext>
                </a:extLst>
              </a:tr>
              <a:tr h="345556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 err="1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WikiKG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87M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504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M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1.3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k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34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GB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28157"/>
                  </a:ext>
                </a:extLst>
              </a:tr>
              <a:tr h="345556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Dataset</a:t>
                      </a:r>
                      <a:endParaRPr lang="zh-CN" altLang="en-US" b="1" i="0" dirty="0">
                        <a:solidFill>
                          <a:schemeClr val="tx1"/>
                        </a:solidFill>
                        <a:latin typeface="Gill Sans SemiBold" panose="020B0502020104020203" pitchFamily="34" charset="-79"/>
                        <a:cs typeface="Gill Sans SemiBold" panose="020B0502020104020203" pitchFamily="34" charset="-79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#Features</a:t>
                      </a:r>
                      <a:endParaRPr lang="zh-CN" altLang="en-US" b="1" i="0" dirty="0">
                        <a:solidFill>
                          <a:schemeClr val="tx1"/>
                        </a:solidFill>
                        <a:latin typeface="Gill Sans SemiBold" panose="020B0502020104020203" pitchFamily="34" charset="-79"/>
                        <a:cs typeface="Gill Sans SemiBold" panose="020B0502020104020203" pitchFamily="34" charset="-79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#IDs</a:t>
                      </a:r>
                      <a:endParaRPr lang="zh-CN" altLang="en-US" b="1" i="0" dirty="0">
                        <a:solidFill>
                          <a:schemeClr val="tx1"/>
                        </a:solidFill>
                        <a:latin typeface="Gill Sans SemiBold" panose="020B0502020104020203" pitchFamily="34" charset="-79"/>
                        <a:cs typeface="Gill Sans SemiBold" panose="020B0502020104020203" pitchFamily="34" charset="-79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#Samples</a:t>
                      </a:r>
                      <a:endParaRPr lang="zh-CN" altLang="en-US" b="1" i="0" dirty="0">
                        <a:solidFill>
                          <a:schemeClr val="tx1"/>
                        </a:solidFill>
                        <a:latin typeface="Gill Sans SemiBold" panose="020B0502020104020203" pitchFamily="34" charset="-79"/>
                        <a:cs typeface="Gill Sans SemiBold" panose="020B0502020104020203" pitchFamily="34" charset="-79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Model</a:t>
                      </a:r>
                      <a:r>
                        <a:rPr lang="zh-CN" altLang="en-US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 </a:t>
                      </a:r>
                      <a:r>
                        <a:rPr lang="en-US" altLang="zh-CN" b="1" i="0" dirty="0">
                          <a:solidFill>
                            <a:schemeClr val="tx1"/>
                          </a:solidFill>
                          <a:latin typeface="Gill Sans SemiBold" panose="020B0502020104020203" pitchFamily="34" charset="-79"/>
                          <a:cs typeface="Gill Sans SemiBold" panose="020B0502020104020203" pitchFamily="34" charset="-79"/>
                        </a:rPr>
                        <a:t>Size</a:t>
                      </a:r>
                      <a:endParaRPr lang="zh-CN" altLang="en-US" b="1" i="0" dirty="0">
                        <a:solidFill>
                          <a:schemeClr val="tx1"/>
                        </a:solidFill>
                        <a:latin typeface="Gill Sans SemiBold" panose="020B0502020104020203" pitchFamily="34" charset="-79"/>
                        <a:cs typeface="Gill Sans SemiBold" panose="020B0502020104020203" pitchFamily="34" charset="-79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3898"/>
                  </a:ext>
                </a:extLst>
              </a:tr>
              <a:tr h="345556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REC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 err="1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Avazu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22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49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M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40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M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5.8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GB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80626"/>
                  </a:ext>
                </a:extLst>
              </a:tr>
              <a:tr h="345556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Criteo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26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34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M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45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M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4.1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GB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311533"/>
                  </a:ext>
                </a:extLst>
              </a:tr>
              <a:tr h="345556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 err="1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CriteoTB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26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882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M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4.37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B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110.3</a:t>
                      </a:r>
                      <a:r>
                        <a:rPr lang="zh-CN" altLang="en-US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altLang="zh-CN" b="0" i="0" dirty="0">
                          <a:solidFill>
                            <a:schemeClr val="tx1"/>
                          </a:solidFill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GB</a:t>
                      </a:r>
                      <a:endParaRPr lang="zh-CN" altLang="en-US" b="0" i="0" dirty="0">
                        <a:solidFill>
                          <a:schemeClr val="tx1"/>
                        </a:solidFill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790070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5253E757-949B-8770-D1B5-AA554840A7A3}"/>
              </a:ext>
            </a:extLst>
          </p:cNvPr>
          <p:cNvSpPr txBox="1"/>
          <p:nvPr/>
        </p:nvSpPr>
        <p:spPr>
          <a:xfrm>
            <a:off x="275883" y="6303820"/>
            <a:ext cx="107533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B5B5B9"/>
                </a:solidFill>
              </a:rPr>
              <a:t>[1]</a:t>
            </a:r>
            <a:r>
              <a:rPr lang="zh-CN" altLang="en-US" sz="1600" dirty="0">
                <a:solidFill>
                  <a:srgbClr val="B5B5B9"/>
                </a:solidFill>
              </a:rPr>
              <a:t> </a:t>
            </a:r>
            <a:r>
              <a:rPr lang="en" altLang="zh-CN" sz="1600" dirty="0">
                <a:solidFill>
                  <a:srgbClr val="B5B5B9"/>
                </a:solidFill>
              </a:rPr>
              <a:t>Naumov, Maxim, et al. Deep learning recommendation model for personalization and recommendation systems.</a:t>
            </a:r>
            <a:endParaRPr lang="en-US" altLang="zh-CN" sz="1600" dirty="0">
              <a:solidFill>
                <a:srgbClr val="B5B5B9"/>
              </a:solidFill>
            </a:endParaRPr>
          </a:p>
          <a:p>
            <a:r>
              <a:rPr lang="en-US" altLang="zh-CN" sz="1600" dirty="0">
                <a:solidFill>
                  <a:srgbClr val="B5B5B9"/>
                </a:solidFill>
              </a:rPr>
              <a:t>[2]</a:t>
            </a:r>
            <a:r>
              <a:rPr lang="zh-CN" altLang="en-US" sz="1600" dirty="0">
                <a:solidFill>
                  <a:srgbClr val="B5B5B9"/>
                </a:solidFill>
              </a:rPr>
              <a:t> </a:t>
            </a:r>
            <a:r>
              <a:rPr lang="en" altLang="zh-CN" sz="1600" dirty="0">
                <a:solidFill>
                  <a:srgbClr val="B5B5B9"/>
                </a:solidFill>
              </a:rPr>
              <a:t>Bordes, Antoine, et al. Translating Embeddings for Modeling</a:t>
            </a:r>
            <a:r>
              <a:rPr lang="zh-CN" altLang="en-US" sz="1600" dirty="0">
                <a:solidFill>
                  <a:srgbClr val="B5B5B9"/>
                </a:solidFill>
              </a:rPr>
              <a:t> </a:t>
            </a:r>
            <a:r>
              <a:rPr lang="en" altLang="zh-CN" sz="1600" dirty="0">
                <a:solidFill>
                  <a:srgbClr val="B5B5B9"/>
                </a:solidFill>
              </a:rPr>
              <a:t>Multi-relational Data</a:t>
            </a:r>
            <a:r>
              <a:rPr lang="en-US" altLang="zh-CN" sz="1600" dirty="0">
                <a:solidFill>
                  <a:srgbClr val="B5B5B9"/>
                </a:solidFill>
              </a:rPr>
              <a:t>.</a:t>
            </a:r>
            <a:endParaRPr lang="zh-CN" altLang="en-US" sz="1600" dirty="0">
              <a:solidFill>
                <a:srgbClr val="B5B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57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B5536F-5957-7FB8-1A72-1BD506B3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D1CB30D-1DCD-99A9-AAE8-AD7B4BB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Competitor Systems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AC1E898-F153-0EA9-E934-912FC884F334}"/>
              </a:ext>
            </a:extLst>
          </p:cNvPr>
          <p:cNvSpPr txBox="1">
            <a:spLocks/>
          </p:cNvSpPr>
          <p:nvPr/>
        </p:nvSpPr>
        <p:spPr>
          <a:xfrm>
            <a:off x="402142" y="1108953"/>
            <a:ext cx="11758862" cy="5516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SzPct val="60000"/>
              <a:buNone/>
            </a:pPr>
            <a:r>
              <a:rPr lang="en-US" altLang="zh-CN" sz="2800" dirty="0">
                <a:solidFill>
                  <a:srgbClr val="3853A3"/>
                </a:solidFill>
                <a:latin typeface="Gill Sans" charset="0"/>
                <a:ea typeface="Gill Sans" charset="0"/>
                <a:cs typeface="Gill Sans" charset="0"/>
              </a:rPr>
              <a:t>Vanilla training systems: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853A3"/>
              </a:solidFill>
              <a:effectLst/>
              <a:uLnTx/>
              <a:uFillTx/>
              <a:latin typeface="Gill Sans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2" indent="-17145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PyTorch</a:t>
            </a:r>
            <a:r>
              <a:rPr lang="zh-CN" altLang="en-US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for training</a:t>
            </a:r>
            <a:r>
              <a:rPr lang="zh-CN" altLang="en-US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recommendation models</a:t>
            </a:r>
          </a:p>
          <a:p>
            <a:pPr marL="457200" marR="0" lvl="2" indent="-17145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DGL-KE</a:t>
            </a:r>
            <a:r>
              <a:rPr lang="zh-CN" altLang="en-US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for</a:t>
            </a:r>
            <a:r>
              <a:rPr lang="zh-CN" altLang="en-US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training knowledge graphs</a:t>
            </a:r>
            <a:endParaRPr lang="en-US" altLang="zh-CN" sz="2400" dirty="0">
              <a:solidFill>
                <a:srgbClr val="B5B5B9"/>
              </a:solidFill>
              <a:latin typeface="Gill Sans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2" indent="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None/>
              <a:defRPr/>
            </a:pPr>
            <a:endParaRPr lang="en-US" altLang="zh-CN" sz="2600" dirty="0">
              <a:solidFill>
                <a:prstClr val="black"/>
              </a:solidFill>
              <a:latin typeface="Gill Sans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2" indent="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None/>
              <a:defRPr/>
            </a:pPr>
            <a:r>
              <a:rPr lang="en-US" altLang="zh-CN" sz="2600" dirty="0">
                <a:solidFill>
                  <a:srgbClr val="3853A3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Training systems with multi-GPU caching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C00000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HugeCTR</a:t>
            </a:r>
            <a:r>
              <a:rPr lang="en-US" altLang="zh-CN" sz="2600" dirty="0"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2600" dirty="0"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recommendation model training system introduced by NVIDIA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DGL-KE-cached</a:t>
            </a:r>
            <a:r>
              <a:rPr lang="en-US" altLang="zh-CN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multi-GPU caching variant of</a:t>
            </a:r>
            <a:r>
              <a:rPr lang="zh-CN" altLang="en-US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DGL-KE</a:t>
            </a:r>
          </a:p>
          <a:p>
            <a:pPr marL="0" lvl="2" indent="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None/>
              <a:defRPr/>
            </a:pPr>
            <a:endParaRPr lang="en-US" altLang="zh-CN" sz="2600" dirty="0">
              <a:solidFill>
                <a:prstClr val="black"/>
              </a:solidFill>
              <a:latin typeface="Gill Sans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2" indent="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None/>
              <a:defRPr/>
            </a:pPr>
            <a:r>
              <a:rPr lang="en-US" altLang="zh-CN" sz="2600" dirty="0">
                <a:solidFill>
                  <a:srgbClr val="3853A3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Variant of Frugal</a:t>
            </a:r>
          </a:p>
          <a:p>
            <a:pPr marL="457200" lvl="2" indent="-171450" defTabSz="685800">
              <a:lnSpc>
                <a:spcPct val="110000"/>
              </a:lnSpc>
              <a:spcBef>
                <a:spcPts val="750"/>
              </a:spcBef>
              <a:buClr>
                <a:prstClr val="black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Frugal-Sync</a:t>
            </a:r>
            <a:r>
              <a:rPr lang="en-US" altLang="zh-CN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" altLang="zh-CN" sz="2600" dirty="0">
                <a:solidFill>
                  <a:prstClr val="black"/>
                </a:solidFill>
                <a:latin typeface="Gill Sans"/>
                <a:ea typeface="黑体" panose="02010609060101010101" pitchFamily="49" charset="-122"/>
                <a:cs typeface="Times New Roman" panose="02020603050405020304" pitchFamily="18" charset="0"/>
              </a:rPr>
              <a:t>a write-through strategy to synchronously flush updates to host memory.</a:t>
            </a:r>
            <a:endParaRPr lang="en-US" altLang="zh-CN" sz="2600" dirty="0">
              <a:solidFill>
                <a:prstClr val="black"/>
              </a:solidFill>
              <a:latin typeface="Gill Sans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49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021B9-A597-655C-7E43-BA2548A67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6EA5C6-9AE8-F0B6-D463-4008747C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7068B0F-A7F7-ED1E-9E66-6D675B57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Gill Sans SemiBold" charset="0"/>
                <a:ea typeface="Gill Sans SemiBold" charset="0"/>
                <a:cs typeface="Gill Sans SemiBold" charset="0"/>
              </a:rPr>
              <a:t>Overall performance:</a:t>
            </a:r>
            <a:r>
              <a:rPr lang="zh-CN" altLang="en-US" sz="36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3600" dirty="0">
                <a:latin typeface="Gill Sans SemiBold" charset="0"/>
                <a:ea typeface="Gill Sans SemiBold" charset="0"/>
                <a:cs typeface="Gill Sans SemiBold" charset="0"/>
              </a:rPr>
              <a:t>Knowledge Graph</a:t>
            </a:r>
            <a:endParaRPr kumimoji="1" lang="zh-CN" altLang="en-US" sz="3600" dirty="0"/>
          </a:p>
        </p:txBody>
      </p:sp>
      <p:sp>
        <p:nvSpPr>
          <p:cNvPr id="4" name="圆角矩形 50">
            <a:extLst>
              <a:ext uri="{FF2B5EF4-FFF2-40B4-BE49-F238E27FC236}">
                <a16:creationId xmlns:a16="http://schemas.microsoft.com/office/drawing/2014/main" id="{1E3938FC-1243-0291-D863-FE174EF997D3}"/>
              </a:ext>
            </a:extLst>
          </p:cNvPr>
          <p:cNvSpPr/>
          <p:nvPr/>
        </p:nvSpPr>
        <p:spPr>
          <a:xfrm>
            <a:off x="341117" y="5074449"/>
            <a:ext cx="11509765" cy="1563280"/>
          </a:xfrm>
          <a:prstGeom prst="roundRect">
            <a:avLst>
              <a:gd name="adj" fmla="val 15801"/>
            </a:avLst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Frugal consistently achieves significantly higher training throughput </a:t>
            </a:r>
            <a:r>
              <a:rPr lang="en-US" altLang="zh-CN" sz="2400" dirty="0">
                <a:solidFill>
                  <a:srgbClr val="3853A3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1.2-1.5×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, and </a:t>
            </a:r>
            <a:r>
              <a:rPr lang="en-US" altLang="zh-CN" sz="2400" dirty="0">
                <a:solidFill>
                  <a:srgbClr val="3853A3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4.1-7.1×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.</a:t>
            </a:r>
          </a:p>
          <a:p>
            <a:pPr marL="342900" lvl="1" indent="-342900">
              <a:lnSpc>
                <a:spcPts val="2200"/>
              </a:lnSpc>
              <a:spcBef>
                <a:spcPts val="1000"/>
              </a:spcBef>
              <a:buSzPct val="60000"/>
              <a:buFont typeface="Wingdings" charset="2"/>
              <a:buChar char="v"/>
            </a:pPr>
            <a:r>
              <a:rPr lang="en-US" altLang="zh-CN" sz="2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Boost performance more on the </a:t>
            </a:r>
            <a:r>
              <a:rPr lang="en-US" altLang="zh-CN" sz="22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larger dataset</a:t>
            </a:r>
            <a:r>
              <a:rPr lang="en-US" altLang="zh-CN" sz="2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(Freebase or </a:t>
            </a:r>
            <a:r>
              <a:rPr lang="en-US" altLang="zh-CN" sz="22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WikiKG</a:t>
            </a:r>
            <a:r>
              <a:rPr lang="en-US" altLang="zh-CN" sz="2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) since a larger ID space allows more optimization room for asynchronous flushing</a:t>
            </a:r>
          </a:p>
          <a:p>
            <a:pPr marL="342900" lvl="1" indent="-342900">
              <a:lnSpc>
                <a:spcPts val="2200"/>
              </a:lnSpc>
              <a:spcBef>
                <a:spcPts val="1000"/>
              </a:spcBef>
              <a:buSzPct val="60000"/>
              <a:buFont typeface="Wingdings" charset="2"/>
              <a:buChar char="v"/>
            </a:pPr>
            <a:r>
              <a:rPr lang="en-US" altLang="zh-CN" sz="22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Simply using existing multi-GPU caching on commodity GPUs can cause throughput decrease.</a:t>
            </a:r>
            <a:endParaRPr lang="en-US" altLang="zh-CN" sz="22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9066A84F-6FAF-7762-71EA-13D84A8222FF}"/>
              </a:ext>
            </a:extLst>
          </p:cNvPr>
          <p:cNvGrpSpPr/>
          <p:nvPr/>
        </p:nvGrpSpPr>
        <p:grpSpPr>
          <a:xfrm>
            <a:off x="160810" y="7301263"/>
            <a:ext cx="10628594" cy="3787800"/>
            <a:chOff x="108889" y="1349645"/>
            <a:chExt cx="13686367" cy="4033416"/>
          </a:xfrm>
        </p:grpSpPr>
        <p:graphicFrame>
          <p:nvGraphicFramePr>
            <p:cNvPr id="6" name="Chart 10">
              <a:extLst>
                <a:ext uri="{FF2B5EF4-FFF2-40B4-BE49-F238E27FC236}">
                  <a16:creationId xmlns:a16="http://schemas.microsoft.com/office/drawing/2014/main" id="{9A825218-1249-26BD-E842-24D5E833BED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8889" y="1364159"/>
            <a:ext cx="4535683" cy="3988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11">
              <a:extLst>
                <a:ext uri="{FF2B5EF4-FFF2-40B4-BE49-F238E27FC236}">
                  <a16:creationId xmlns:a16="http://schemas.microsoft.com/office/drawing/2014/main" id="{12930739-38B7-7632-6CAF-B63D6F5FA5C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593263" y="1395017"/>
            <a:ext cx="4535683" cy="3988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12">
              <a:extLst>
                <a:ext uri="{FF2B5EF4-FFF2-40B4-BE49-F238E27FC236}">
                  <a16:creationId xmlns:a16="http://schemas.microsoft.com/office/drawing/2014/main" id="{3D249C50-A367-8D4B-CBE0-1D31164AA5A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128946" y="1349645"/>
            <a:ext cx="4666310" cy="403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9" name="TextBox 15">
            <a:extLst>
              <a:ext uri="{FF2B5EF4-FFF2-40B4-BE49-F238E27FC236}">
                <a16:creationId xmlns:a16="http://schemas.microsoft.com/office/drawing/2014/main" id="{BD253EB3-DAD1-DEDD-6972-80AC6D0D9BA5}"/>
              </a:ext>
            </a:extLst>
          </p:cNvPr>
          <p:cNvSpPr txBox="1"/>
          <p:nvPr/>
        </p:nvSpPr>
        <p:spPr>
          <a:xfrm rot="16200000">
            <a:off x="-892910" y="2933979"/>
            <a:ext cx="313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 dirty="0"/>
              <a:t>Throughput </a:t>
            </a:r>
            <a:r>
              <a:rPr lang="zh-CN" altLang="en-US" sz="2400" dirty="0"/>
              <a:t> </a:t>
            </a:r>
            <a:r>
              <a:rPr lang="en-US" altLang="zh-CN" sz="2400" dirty="0"/>
              <a:t>(items/s)</a:t>
            </a:r>
            <a:endParaRPr lang="en-CN" sz="2400" dirty="0"/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C826BF60-F5E1-18C5-DFC4-CB665DF9B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504406"/>
              </p:ext>
            </p:extLst>
          </p:nvPr>
        </p:nvGraphicFramePr>
        <p:xfrm>
          <a:off x="1027289" y="1598057"/>
          <a:ext cx="3307644" cy="347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F9E944A0-ED4B-F50C-0C4D-BF4398472E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774130"/>
              </p:ext>
            </p:extLst>
          </p:nvPr>
        </p:nvGraphicFramePr>
        <p:xfrm>
          <a:off x="4334933" y="1596727"/>
          <a:ext cx="3307644" cy="347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7E8F2D86-C8E1-EAE0-1B29-2A7B1F4A6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2322"/>
              </p:ext>
            </p:extLst>
          </p:nvPr>
        </p:nvGraphicFramePr>
        <p:xfrm>
          <a:off x="7763982" y="1596726"/>
          <a:ext cx="3307644" cy="347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4D1DDD09-3161-C66B-9B52-DB177A4BBA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6996" y="1168631"/>
            <a:ext cx="5398008" cy="4807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63BD0F9-0D1C-8085-1B62-B10DA3C5C228}"/>
              </a:ext>
            </a:extLst>
          </p:cNvPr>
          <p:cNvSpPr txBox="1"/>
          <p:nvPr/>
        </p:nvSpPr>
        <p:spPr>
          <a:xfrm>
            <a:off x="10176586" y="1226064"/>
            <a:ext cx="191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</a:t>
            </a:r>
            <a:r>
              <a:rPr kumimoji="1" lang="zh-CN" altLang="en-US" dirty="0"/>
              <a:t> </a:t>
            </a:r>
            <a:r>
              <a:rPr kumimoji="1" lang="en-US" altLang="zh-CN" dirty="0"/>
              <a:t>RTX</a:t>
            </a:r>
            <a:r>
              <a:rPr kumimoji="1" lang="zh-CN" altLang="en-US" dirty="0"/>
              <a:t> </a:t>
            </a:r>
            <a:r>
              <a:rPr kumimoji="1" lang="en-US" altLang="zh-CN" dirty="0"/>
              <a:t>3090</a:t>
            </a:r>
            <a:r>
              <a:rPr kumimoji="1" lang="zh-CN" altLang="en-US" dirty="0"/>
              <a:t> </a:t>
            </a:r>
            <a:r>
              <a:rPr kumimoji="1" lang="en-US" altLang="zh-CN" dirty="0"/>
              <a:t>GPUs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676857-64DC-C359-B6CB-4970E9B41D1E}"/>
              </a:ext>
            </a:extLst>
          </p:cNvPr>
          <p:cNvSpPr txBox="1"/>
          <p:nvPr/>
        </p:nvSpPr>
        <p:spPr>
          <a:xfrm>
            <a:off x="1025337" y="1649369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Datasets: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59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A33726-8876-FDF0-46F4-245E4EAE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30DC610-3A13-B068-06E5-DDD89FCB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Gill Sans SemiBold" charset="0"/>
                <a:ea typeface="Gill Sans SemiBold" charset="0"/>
                <a:cs typeface="Gill Sans SemiBold" charset="0"/>
              </a:rPr>
              <a:t>Overall performance:</a:t>
            </a:r>
            <a:r>
              <a:rPr lang="zh-CN" altLang="en-US" sz="36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3600" b="1" dirty="0">
                <a:latin typeface="Gill Sans SemiBold" charset="0"/>
                <a:ea typeface="Gill Sans SemiBold" charset="0"/>
                <a:cs typeface="Gill Sans SemiBold" charset="0"/>
              </a:rPr>
              <a:t>Recommendation Model</a:t>
            </a:r>
            <a:endParaRPr kumimoji="1" lang="zh-CN" altLang="en-US" sz="3600" dirty="0"/>
          </a:p>
        </p:txBody>
      </p:sp>
      <p:sp>
        <p:nvSpPr>
          <p:cNvPr id="4" name="圆角矩形 50">
            <a:extLst>
              <a:ext uri="{FF2B5EF4-FFF2-40B4-BE49-F238E27FC236}">
                <a16:creationId xmlns:a16="http://schemas.microsoft.com/office/drawing/2014/main" id="{D4B05C0B-6EC0-5E16-B9A1-B1DA219E2788}"/>
              </a:ext>
            </a:extLst>
          </p:cNvPr>
          <p:cNvSpPr/>
          <p:nvPr/>
        </p:nvSpPr>
        <p:spPr>
          <a:xfrm>
            <a:off x="341116" y="5359483"/>
            <a:ext cx="11509765" cy="1149605"/>
          </a:xfrm>
          <a:prstGeom prst="roundRect">
            <a:avLst>
              <a:gd name="adj" fmla="val 15801"/>
            </a:avLst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Frugal consistently achieves significantly higher training throughput compared to </a:t>
            </a:r>
            <a:r>
              <a:rPr lang="en-US" altLang="zh-CN" sz="2400" dirty="0" err="1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PyTorch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and </a:t>
            </a:r>
            <a:r>
              <a:rPr lang="en-US" altLang="zh-CN" sz="2400" dirty="0" err="1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HugeCTR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, respectively reaching </a:t>
            </a:r>
            <a:r>
              <a:rPr lang="en-US" altLang="zh-CN" sz="2400" dirty="0">
                <a:solidFill>
                  <a:srgbClr val="C00000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4.9-7.4×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and </a:t>
            </a:r>
            <a:r>
              <a:rPr lang="en-US" altLang="zh-CN" sz="2400" dirty="0">
                <a:solidFill>
                  <a:srgbClr val="C00000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6.1-8.7×.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19547838-B971-C9C3-E2A6-40BDE1B7D0E5}"/>
              </a:ext>
            </a:extLst>
          </p:cNvPr>
          <p:cNvGrpSpPr/>
          <p:nvPr/>
        </p:nvGrpSpPr>
        <p:grpSpPr>
          <a:xfrm>
            <a:off x="160810" y="7301263"/>
            <a:ext cx="10628594" cy="3787800"/>
            <a:chOff x="108889" y="1349645"/>
            <a:chExt cx="13686367" cy="4033416"/>
          </a:xfrm>
        </p:grpSpPr>
        <p:graphicFrame>
          <p:nvGraphicFramePr>
            <p:cNvPr id="6" name="Chart 10">
              <a:extLst>
                <a:ext uri="{FF2B5EF4-FFF2-40B4-BE49-F238E27FC236}">
                  <a16:creationId xmlns:a16="http://schemas.microsoft.com/office/drawing/2014/main" id="{67C06A25-92B7-F377-51B5-FCEE1EAD16E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3876343"/>
                </p:ext>
              </p:extLst>
            </p:nvPr>
          </p:nvGraphicFramePr>
          <p:xfrm>
            <a:off x="108889" y="1364159"/>
            <a:ext cx="4535683" cy="3988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11">
              <a:extLst>
                <a:ext uri="{FF2B5EF4-FFF2-40B4-BE49-F238E27FC236}">
                  <a16:creationId xmlns:a16="http://schemas.microsoft.com/office/drawing/2014/main" id="{2D042A03-0E8C-07BB-217F-776C5B445B6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5637460"/>
                </p:ext>
              </p:extLst>
            </p:nvPr>
          </p:nvGraphicFramePr>
          <p:xfrm>
            <a:off x="4593263" y="1395017"/>
            <a:ext cx="4535683" cy="3988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12">
              <a:extLst>
                <a:ext uri="{FF2B5EF4-FFF2-40B4-BE49-F238E27FC236}">
                  <a16:creationId xmlns:a16="http://schemas.microsoft.com/office/drawing/2014/main" id="{0D7C4534-FD42-C5C9-FDF0-2BCD77D8159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59984531"/>
                </p:ext>
              </p:extLst>
            </p:nvPr>
          </p:nvGraphicFramePr>
          <p:xfrm>
            <a:off x="9128946" y="1349645"/>
            <a:ext cx="4666310" cy="403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9" name="TextBox 15">
            <a:extLst>
              <a:ext uri="{FF2B5EF4-FFF2-40B4-BE49-F238E27FC236}">
                <a16:creationId xmlns:a16="http://schemas.microsoft.com/office/drawing/2014/main" id="{4F070AD3-8BC0-A466-35A4-C3F59480B246}"/>
              </a:ext>
            </a:extLst>
          </p:cNvPr>
          <p:cNvSpPr txBox="1"/>
          <p:nvPr/>
        </p:nvSpPr>
        <p:spPr>
          <a:xfrm rot="16200000">
            <a:off x="-892910" y="2910533"/>
            <a:ext cx="313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 dirty="0"/>
              <a:t>Throughput </a:t>
            </a:r>
            <a:r>
              <a:rPr lang="zh-CN" altLang="en-US" sz="2400" dirty="0"/>
              <a:t> </a:t>
            </a:r>
            <a:r>
              <a:rPr lang="en-US" altLang="zh-CN" sz="2400" dirty="0"/>
              <a:t>(items/s)</a:t>
            </a:r>
            <a:endParaRPr lang="en-CN" sz="2400" dirty="0"/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CA0B662E-23C6-AFE1-6410-C5FF234D7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089060"/>
              </p:ext>
            </p:extLst>
          </p:nvPr>
        </p:nvGraphicFramePr>
        <p:xfrm>
          <a:off x="1027289" y="1574611"/>
          <a:ext cx="3307644" cy="347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35C90EE8-0775-536C-6A82-45A8C7E78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012229"/>
              </p:ext>
            </p:extLst>
          </p:nvPr>
        </p:nvGraphicFramePr>
        <p:xfrm>
          <a:off x="4334933" y="1573281"/>
          <a:ext cx="3307644" cy="347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355F486B-E720-30B2-F61D-AAF8F0B18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730797"/>
              </p:ext>
            </p:extLst>
          </p:nvPr>
        </p:nvGraphicFramePr>
        <p:xfrm>
          <a:off x="7763982" y="1573280"/>
          <a:ext cx="3307644" cy="347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C03B962F-ABE3-24E3-6726-E89E1CEC8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9807" y="1208155"/>
            <a:ext cx="4132385" cy="42548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A7CB246-14F1-EF6D-E877-6EA81F2002BF}"/>
              </a:ext>
            </a:extLst>
          </p:cNvPr>
          <p:cNvSpPr txBox="1"/>
          <p:nvPr/>
        </p:nvSpPr>
        <p:spPr>
          <a:xfrm>
            <a:off x="10330048" y="1242572"/>
            <a:ext cx="191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</a:t>
            </a:r>
            <a:r>
              <a:rPr kumimoji="1" lang="zh-CN" altLang="en-US" dirty="0"/>
              <a:t> </a:t>
            </a:r>
            <a:r>
              <a:rPr kumimoji="1" lang="en-US" altLang="zh-CN" dirty="0"/>
              <a:t>RTX</a:t>
            </a:r>
            <a:r>
              <a:rPr kumimoji="1" lang="zh-CN" altLang="en-US" dirty="0"/>
              <a:t> </a:t>
            </a:r>
            <a:r>
              <a:rPr kumimoji="1" lang="en-US" altLang="zh-CN" dirty="0"/>
              <a:t>3090</a:t>
            </a:r>
            <a:r>
              <a:rPr kumimoji="1" lang="zh-CN" altLang="en-US" dirty="0"/>
              <a:t> </a:t>
            </a:r>
            <a:r>
              <a:rPr kumimoji="1" lang="en-US" altLang="zh-CN" dirty="0"/>
              <a:t>GPUs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AA9815F-016E-948C-2FB2-739721D73DEC}"/>
              </a:ext>
            </a:extLst>
          </p:cNvPr>
          <p:cNvSpPr txBox="1"/>
          <p:nvPr/>
        </p:nvSpPr>
        <p:spPr>
          <a:xfrm>
            <a:off x="1025337" y="1617837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Datasets: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97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9223DB-0938-EFA8-9F0A-A277CBE5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A6011BA-1549-DD2E-681E-FC2CA771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Effect of </a:t>
            </a:r>
            <a:r>
              <a:rPr lang="en" altLang="zh-CN" sz="4400" dirty="0">
                <a:ea typeface="黑体" panose="02010609060101010101" pitchFamily="49" charset="-122"/>
                <a:cs typeface="Times New Roman" panose="02020603050405020304" pitchFamily="18" charset="0"/>
              </a:rPr>
              <a:t>Priority-based Proactively Flushing</a:t>
            </a:r>
            <a:endParaRPr kumimoji="1"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C311A89A-E2E4-156D-7593-F0669D38A4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994983"/>
              </p:ext>
            </p:extLst>
          </p:nvPr>
        </p:nvGraphicFramePr>
        <p:xfrm>
          <a:off x="91342" y="1655082"/>
          <a:ext cx="5922596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21D2327B-6C3C-8C44-91DE-C9D3D40FD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197202"/>
              </p:ext>
            </p:extLst>
          </p:nvPr>
        </p:nvGraphicFramePr>
        <p:xfrm>
          <a:off x="6178064" y="1772313"/>
          <a:ext cx="5819237" cy="374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圆角矩形 50">
            <a:extLst>
              <a:ext uri="{FF2B5EF4-FFF2-40B4-BE49-F238E27FC236}">
                <a16:creationId xmlns:a16="http://schemas.microsoft.com/office/drawing/2014/main" id="{A8B17A9F-C255-F7EE-76A2-A7243B4BE420}"/>
              </a:ext>
            </a:extLst>
          </p:cNvPr>
          <p:cNvSpPr/>
          <p:nvPr/>
        </p:nvSpPr>
        <p:spPr>
          <a:xfrm>
            <a:off x="341119" y="5680094"/>
            <a:ext cx="11509765" cy="830324"/>
          </a:xfrm>
          <a:prstGeom prst="roundRect">
            <a:avLst>
              <a:gd name="adj" fmla="val 15801"/>
            </a:avLst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Priority-based proactively flushing algorithm can reduce the training stall time by </a:t>
            </a:r>
            <a:r>
              <a:rPr lang="en-US" altLang="zh-CN" sz="2400" dirty="0">
                <a:solidFill>
                  <a:srgbClr val="C00000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34-101×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improve the end-to-end throughput by </a:t>
            </a:r>
            <a:r>
              <a:rPr lang="en" altLang="zh-CN" sz="2400" dirty="0">
                <a:solidFill>
                  <a:srgbClr val="C00000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3.5-5.3×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, compared to </a:t>
            </a:r>
            <a:r>
              <a:rPr lang="en-US" altLang="zh-CN" sz="2400" dirty="0" err="1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SyncFlushing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. </a:t>
            </a:r>
            <a:endParaRPr lang="en-US" altLang="zh-CN" sz="22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508228-5696-384A-43FF-CA471C73DF11}"/>
              </a:ext>
            </a:extLst>
          </p:cNvPr>
          <p:cNvSpPr txBox="1"/>
          <p:nvPr/>
        </p:nvSpPr>
        <p:spPr>
          <a:xfrm>
            <a:off x="1380393" y="1291624"/>
            <a:ext cx="3836377" cy="439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Times New Roman" panose="02020603050405020304" pitchFamily="18" charset="0"/>
              </a:rPr>
              <a:t>Stall Time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F6534C6-1B06-23F1-8A04-9455A239A0D1}"/>
              </a:ext>
            </a:extLst>
          </p:cNvPr>
          <p:cNvSpPr txBox="1"/>
          <p:nvPr/>
        </p:nvSpPr>
        <p:spPr>
          <a:xfrm>
            <a:off x="7749785" y="1291624"/>
            <a:ext cx="2675793" cy="439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prstClr val="black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Training</a:t>
            </a:r>
            <a:r>
              <a:rPr lang="zh-CN" altLang="en-US" sz="2200" dirty="0">
                <a:solidFill>
                  <a:prstClr val="black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Throughput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AA0F5E-58CC-7DA3-9E11-78083D645BA8}"/>
              </a:ext>
            </a:extLst>
          </p:cNvPr>
          <p:cNvSpPr txBox="1"/>
          <p:nvPr/>
        </p:nvSpPr>
        <p:spPr>
          <a:xfrm>
            <a:off x="10335556" y="1154520"/>
            <a:ext cx="191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</a:t>
            </a:r>
            <a:r>
              <a:rPr kumimoji="1" lang="zh-CN" altLang="en-US" dirty="0"/>
              <a:t> </a:t>
            </a:r>
            <a:r>
              <a:rPr kumimoji="1" lang="en-US" altLang="zh-CN" dirty="0"/>
              <a:t>RTX</a:t>
            </a:r>
            <a:r>
              <a:rPr kumimoji="1" lang="zh-CN" altLang="en-US" dirty="0"/>
              <a:t> </a:t>
            </a:r>
            <a:r>
              <a:rPr kumimoji="1" lang="en-US" altLang="zh-CN" dirty="0"/>
              <a:t>3090</a:t>
            </a:r>
            <a:r>
              <a:rPr kumimoji="1" lang="zh-CN" altLang="en-US" dirty="0"/>
              <a:t> </a:t>
            </a:r>
            <a:r>
              <a:rPr kumimoji="1" lang="en-US" altLang="zh-CN" dirty="0"/>
              <a:t>GPUs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8366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4714D0-8B5E-8442-A7FE-64E634ED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0E6D664-BE26-6C56-9A08-77482382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Cost efficiency of Frugal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8A6F74-A514-CC26-27EC-874B3699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87" y="1639613"/>
            <a:ext cx="10040225" cy="3838371"/>
          </a:xfrm>
          <a:prstGeom prst="rect">
            <a:avLst/>
          </a:prstGeom>
        </p:spPr>
      </p:pic>
      <p:sp>
        <p:nvSpPr>
          <p:cNvPr id="9" name="圆角矩形 50">
            <a:extLst>
              <a:ext uri="{FF2B5EF4-FFF2-40B4-BE49-F238E27FC236}">
                <a16:creationId xmlns:a16="http://schemas.microsoft.com/office/drawing/2014/main" id="{A7AD1B5C-86BC-C0AC-2B67-DE8C73D02D02}"/>
              </a:ext>
            </a:extLst>
          </p:cNvPr>
          <p:cNvSpPr/>
          <p:nvPr/>
        </p:nvSpPr>
        <p:spPr>
          <a:xfrm>
            <a:off x="341119" y="5680094"/>
            <a:ext cx="11509765" cy="830324"/>
          </a:xfrm>
          <a:prstGeom prst="roundRect">
            <a:avLst>
              <a:gd name="adj" fmla="val 15801"/>
            </a:avLst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Frugal achieves </a:t>
            </a:r>
            <a:r>
              <a:rPr lang="en-US" altLang="zh-CN" sz="2400" dirty="0">
                <a:solidFill>
                  <a:srgbClr val="C00000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comparable throughput (89-97%) 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to datacenter GPUs. 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Considering the price difference, Frugal improves the cost-performance ratio by </a:t>
            </a:r>
            <a:r>
              <a:rPr lang="en-US" altLang="zh-CN" sz="2400" dirty="0">
                <a:solidFill>
                  <a:srgbClr val="C00000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4.0-4.3×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448E2C7-D235-F987-720C-77591FA37FCB}"/>
              </a:ext>
            </a:extLst>
          </p:cNvPr>
          <p:cNvSpPr txBox="1"/>
          <p:nvPr/>
        </p:nvSpPr>
        <p:spPr>
          <a:xfrm>
            <a:off x="8716407" y="1106850"/>
            <a:ext cx="344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r>
              <a:rPr kumimoji="1" lang="zh-CN" altLang="en-US" dirty="0"/>
              <a:t> </a:t>
            </a:r>
            <a:r>
              <a:rPr kumimoji="1" lang="en-US" altLang="zh-CN" dirty="0"/>
              <a:t>RTX</a:t>
            </a:r>
            <a:r>
              <a:rPr kumimoji="1" lang="zh-CN" altLang="en-US" dirty="0"/>
              <a:t> </a:t>
            </a:r>
            <a:r>
              <a:rPr kumimoji="1" lang="en-US" altLang="zh-CN" dirty="0"/>
              <a:t>3090</a:t>
            </a:r>
            <a:r>
              <a:rPr kumimoji="1" lang="zh-CN" altLang="en-US" dirty="0"/>
              <a:t> </a:t>
            </a:r>
            <a:r>
              <a:rPr kumimoji="1" lang="en-US" altLang="zh-CN" dirty="0"/>
              <a:t>GPUs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v.s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4</a:t>
            </a:r>
            <a:r>
              <a:rPr kumimoji="1" lang="zh-CN" altLang="en-US" dirty="0"/>
              <a:t> </a:t>
            </a:r>
            <a:r>
              <a:rPr kumimoji="1" lang="en-US" altLang="zh-CN" dirty="0"/>
              <a:t>A30</a:t>
            </a:r>
            <a:r>
              <a:rPr kumimoji="1" lang="zh-CN" altLang="en-US" dirty="0"/>
              <a:t> </a:t>
            </a:r>
            <a:r>
              <a:rPr kumimoji="1" lang="en-US" altLang="zh-CN" dirty="0"/>
              <a:t>GPUs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7891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A0B4D3-AB14-3D49-3F46-3B1A600A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C46AB62-B154-A56F-05D9-E23619BB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E5CC4A-6FC6-C0D9-B167-2046627EC6AB}"/>
              </a:ext>
            </a:extLst>
          </p:cNvPr>
          <p:cNvSpPr/>
          <p:nvPr/>
        </p:nvSpPr>
        <p:spPr>
          <a:xfrm>
            <a:off x="-186988" y="1108953"/>
            <a:ext cx="1219199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>
              <a:buSzPct val="80000"/>
              <a:buFont typeface="Wingdings" panose="05000000000000000000" pitchFamily="2" charset="2"/>
              <a:buChar char="v"/>
            </a:pP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Commodity GPU</a:t>
            </a: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are well</a:t>
            </a: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suited for </a:t>
            </a:r>
            <a:r>
              <a:rPr lang="en" altLang="zh-CN" sz="2800" dirty="0">
                <a:latin typeface="Gill Sans" charset="0"/>
                <a:cs typeface="Gill Sans" charset="0"/>
              </a:rPr>
              <a:t>low computational demands of memory-intensive embedding models</a:t>
            </a:r>
            <a:r>
              <a:rPr lang="en-US" altLang="zh-CN" sz="2800" dirty="0">
                <a:latin typeface="Gill Sans" charset="0"/>
                <a:cs typeface="Gill Sans" charset="0"/>
              </a:rPr>
              <a:t>.</a:t>
            </a:r>
          </a:p>
          <a:p>
            <a:pPr marL="1520100" lvl="2" indent="-342900">
              <a:buSzPct val="80000"/>
              <a:buFontTx/>
              <a:buChar char="-"/>
            </a:pP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solidFill>
                  <a:srgbClr val="426FBE"/>
                </a:solidFill>
                <a:latin typeface="Gill Sans" charset="0"/>
                <a:cs typeface="Gill Sans" charset="0"/>
              </a:rPr>
              <a:t>Opportunities</a:t>
            </a:r>
            <a:r>
              <a:rPr lang="en-US" altLang="zh-CN" sz="2600" dirty="0">
                <a:latin typeface="Gill Sans" charset="0"/>
                <a:cs typeface="Gill Sans" charset="0"/>
              </a:rPr>
              <a:t>: cheap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and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sufficient computing</a:t>
            </a:r>
          </a:p>
          <a:p>
            <a:pPr marL="1520100" lvl="2" indent="-342900">
              <a:buSzPct val="80000"/>
              <a:buFontTx/>
              <a:buChar char="-"/>
            </a:pP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solidFill>
                  <a:srgbClr val="426FBE"/>
                </a:solidFill>
                <a:latin typeface="Gill Sans" charset="0"/>
                <a:cs typeface="Gill Sans" charset="0"/>
              </a:rPr>
              <a:t>Challenges</a:t>
            </a:r>
            <a:r>
              <a:rPr lang="en-US" altLang="zh-CN" sz="2600" dirty="0">
                <a:latin typeface="Gill Sans" charset="0"/>
                <a:cs typeface="Gill Sans" charset="0"/>
              </a:rPr>
              <a:t>: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poor communication resources</a:t>
            </a:r>
          </a:p>
          <a:p>
            <a:pPr marL="1520100" lvl="2" indent="-342900">
              <a:buSzPct val="80000"/>
              <a:buFontTx/>
              <a:buChar char="-"/>
            </a:pPr>
            <a:endParaRPr lang="en-US" altLang="zh-CN" sz="2600" dirty="0">
              <a:latin typeface="Gill Sans" charset="0"/>
              <a:cs typeface="Gill Sans" charset="0"/>
            </a:endParaRPr>
          </a:p>
          <a:p>
            <a:pPr marL="720000" lvl="1">
              <a:buSzPct val="80000"/>
              <a:buFont typeface="Wingdings" panose="05000000000000000000" pitchFamily="2" charset="2"/>
              <a:buChar char="v"/>
            </a:pP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Our</a:t>
            </a: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solution:</a:t>
            </a: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Frugal</a:t>
            </a:r>
          </a:p>
          <a:p>
            <a:pPr marL="1520100" lvl="2" indent="-342900">
              <a:buSzPct val="80000"/>
              <a:buFontTx/>
              <a:buChar char="-"/>
            </a:pP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solidFill>
                  <a:srgbClr val="426FBE"/>
                </a:solidFill>
                <a:latin typeface="Gill Sans" charset="0"/>
                <a:cs typeface="Gill Sans" charset="0"/>
              </a:rPr>
              <a:t>Proactive Flushing</a:t>
            </a:r>
            <a:r>
              <a:rPr lang="en-US" altLang="zh-CN" sz="2600" dirty="0">
                <a:latin typeface="Gill Sans" charset="0"/>
                <a:cs typeface="Gill Sans" charset="0"/>
              </a:rPr>
              <a:t>: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avoid communication in the critical path</a:t>
            </a:r>
          </a:p>
          <a:p>
            <a:pPr marL="1520100" lvl="2" indent="-342900">
              <a:buSzPct val="80000"/>
              <a:buFontTx/>
              <a:buChar char="-"/>
            </a:pP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solidFill>
                  <a:srgbClr val="426FBE"/>
                </a:solidFill>
                <a:latin typeface="Gill Sans" charset="0"/>
                <a:cs typeface="Gill Sans" charset="0"/>
              </a:rPr>
              <a:t>Parallel Flushing</a:t>
            </a:r>
            <a:r>
              <a:rPr lang="en-US" altLang="zh-CN" sz="2600" dirty="0">
                <a:latin typeface="Gill Sans" charset="0"/>
                <a:cs typeface="Gill Sans" charset="0"/>
              </a:rPr>
              <a:t>: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speedup priority-related operations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by tailoring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PQ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data structure </a:t>
            </a:r>
          </a:p>
          <a:p>
            <a:pPr marL="1520100" lvl="2" indent="-342900">
              <a:buSzPct val="80000"/>
              <a:buFontTx/>
              <a:buChar char="-"/>
            </a:pPr>
            <a:endParaRPr lang="en-US" altLang="zh-CN" sz="2600" dirty="0">
              <a:latin typeface="Gill Sans" charset="0"/>
              <a:cs typeface="Gill Sans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B6EBAD-AF6A-158C-A88A-05744A2690AB}"/>
              </a:ext>
            </a:extLst>
          </p:cNvPr>
          <p:cNvSpPr txBox="1"/>
          <p:nvPr/>
        </p:nvSpPr>
        <p:spPr>
          <a:xfrm>
            <a:off x="795482" y="5671733"/>
            <a:ext cx="7844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C00000"/>
                </a:solidFill>
              </a:rPr>
              <a:t>Open-sourced in https://</a:t>
            </a:r>
            <a:r>
              <a:rPr lang="en" altLang="zh-CN" sz="2400" dirty="0" err="1">
                <a:solidFill>
                  <a:srgbClr val="C00000"/>
                </a:solidFill>
              </a:rPr>
              <a:t>github.com</a:t>
            </a:r>
            <a:r>
              <a:rPr lang="en" altLang="zh-CN" sz="2400" dirty="0">
                <a:solidFill>
                  <a:srgbClr val="C00000"/>
                </a:solidFill>
              </a:rPr>
              <a:t>/</a:t>
            </a:r>
            <a:r>
              <a:rPr lang="en" altLang="zh-CN" sz="2400" dirty="0" err="1">
                <a:solidFill>
                  <a:srgbClr val="C00000"/>
                </a:solidFill>
              </a:rPr>
              <a:t>thustorage</a:t>
            </a:r>
            <a:r>
              <a:rPr lang="en" altLang="zh-CN" sz="2400" dirty="0">
                <a:solidFill>
                  <a:srgbClr val="C00000"/>
                </a:solidFill>
              </a:rPr>
              <a:t>/Frugal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3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Background: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Embedding Models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81C3FDA-35E1-4982-84E5-696D540848A7}"/>
              </a:ext>
            </a:extLst>
          </p:cNvPr>
          <p:cNvSpPr txBox="1">
            <a:spLocks/>
          </p:cNvSpPr>
          <p:nvPr/>
        </p:nvSpPr>
        <p:spPr>
          <a:xfrm>
            <a:off x="-1" y="1199326"/>
            <a:ext cx="11451771" cy="4016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Embedding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Models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Widely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used in the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core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commercial business</a:t>
            </a:r>
            <a:r>
              <a:rPr lang="zh-CN" altLang="en-US" dirty="0">
                <a:solidFill>
                  <a:srgbClr val="C00000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of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modern web companies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Recommendation,</a:t>
            </a:r>
            <a:r>
              <a:rPr lang="zh-CN" altLang="en-US" dirty="0">
                <a:latin typeface="Gill Sans" charset="0"/>
                <a:cs typeface="Gill Sans" charset="0"/>
              </a:rPr>
              <a:t>  </a:t>
            </a:r>
            <a:r>
              <a:rPr lang="en-US" altLang="zh-CN" dirty="0">
                <a:latin typeface="Gill Sans" charset="0"/>
                <a:cs typeface="Gill Sans" charset="0"/>
              </a:rPr>
              <a:t>ads,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searching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Learning on </a:t>
            </a:r>
            <a:r>
              <a:rPr lang="en-US" altLang="zh-CN" dirty="0">
                <a:solidFill>
                  <a:srgbClr val="0070C0"/>
                </a:solidFill>
                <a:latin typeface="Gill Sans" charset="0"/>
                <a:cs typeface="Gill Sans" charset="0"/>
              </a:rPr>
              <a:t>sparse high-dimensional</a:t>
            </a:r>
            <a:r>
              <a:rPr lang="en-US" altLang="zh-CN" dirty="0">
                <a:latin typeface="Gill Sans" charset="0"/>
                <a:cs typeface="Gill Sans" charset="0"/>
              </a:rPr>
              <a:t> feature space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(ID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features)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User IDs,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item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IDs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or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Graph Learning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(node/edge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IDs)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4B4ADA-A813-98B4-304E-CAFE1934D469}"/>
              </a:ext>
            </a:extLst>
          </p:cNvPr>
          <p:cNvGrpSpPr/>
          <p:nvPr/>
        </p:nvGrpSpPr>
        <p:grpSpPr>
          <a:xfrm>
            <a:off x="6779809" y="3278604"/>
            <a:ext cx="4744726" cy="3266909"/>
            <a:chOff x="6779809" y="3278604"/>
            <a:chExt cx="4744726" cy="3266909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95293D5A-2D61-7B40-1E81-C9EC3250D3C4}"/>
                </a:ext>
              </a:extLst>
            </p:cNvPr>
            <p:cNvSpPr/>
            <p:nvPr/>
          </p:nvSpPr>
          <p:spPr>
            <a:xfrm>
              <a:off x="7149821" y="3632317"/>
              <a:ext cx="4374714" cy="29131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Gill Sans" charset="0"/>
                  <a:cs typeface="Gill Sans" charset="0"/>
                </a:rPr>
                <a:t>RDMA WRITE</a:t>
              </a:r>
              <a:endParaRPr lang="zh-CN" altLang="en-US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8BE402C-CFA1-111C-47B3-5BD1245F7FE1}"/>
                </a:ext>
              </a:extLst>
            </p:cNvPr>
            <p:cNvSpPr txBox="1"/>
            <p:nvPr/>
          </p:nvSpPr>
          <p:spPr>
            <a:xfrm>
              <a:off x="7115477" y="4725423"/>
              <a:ext cx="1157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/>
                <a:t>Video</a:t>
              </a:r>
            </a:p>
            <a:p>
              <a:pPr algn="ctr"/>
              <a:r>
                <a:rPr kumimoji="1" lang="en-US" altLang="zh-CN" dirty="0"/>
                <a:t>EMB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table</a:t>
              </a:r>
              <a:endParaRPr kumimoji="1" lang="zh-CN" altLang="en-US" dirty="0"/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A1DD8CD1-ADB4-2551-598D-32CDEB70E711}"/>
                </a:ext>
              </a:extLst>
            </p:cNvPr>
            <p:cNvGrpSpPr/>
            <p:nvPr/>
          </p:nvGrpSpPr>
          <p:grpSpPr>
            <a:xfrm>
              <a:off x="8284417" y="4531134"/>
              <a:ext cx="1313551" cy="1239825"/>
              <a:chOff x="8776964" y="2771741"/>
              <a:chExt cx="1313551" cy="123982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418BEF19-D394-15A4-E03D-897A52BA6534}"/>
                  </a:ext>
                </a:extLst>
              </p:cNvPr>
              <p:cNvGrpSpPr/>
              <p:nvPr/>
            </p:nvGrpSpPr>
            <p:grpSpPr>
              <a:xfrm>
                <a:off x="9049600" y="2771741"/>
                <a:ext cx="1040915" cy="1239825"/>
                <a:chOff x="10151169" y="3659017"/>
                <a:chExt cx="1040915" cy="1239825"/>
              </a:xfrm>
              <a:solidFill>
                <a:srgbClr val="FDF4D9"/>
              </a:solidFill>
            </p:grpSpPr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3F0C47BB-9302-402E-4376-6F77A0AB1400}"/>
                    </a:ext>
                  </a:extLst>
                </p:cNvPr>
                <p:cNvSpPr/>
                <p:nvPr/>
              </p:nvSpPr>
              <p:spPr>
                <a:xfrm>
                  <a:off x="10151918" y="3659017"/>
                  <a:ext cx="1039091" cy="2479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EMB</a:t>
                  </a:r>
                  <a:r>
                    <a:rPr kumimoji="1" lang="zh-CN" alt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kumimoji="1" lang="en-US" altLang="zh-CN" dirty="0" err="1">
                      <a:solidFill>
                        <a:schemeClr val="tx1"/>
                      </a:solidFill>
                    </a:rPr>
                    <a:t>vec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C441FFE-3E28-BB46-0B92-A950CF401557}"/>
                    </a:ext>
                  </a:extLst>
                </p:cNvPr>
                <p:cNvSpPr/>
                <p:nvPr/>
              </p:nvSpPr>
              <p:spPr>
                <a:xfrm>
                  <a:off x="10151917" y="3908844"/>
                  <a:ext cx="1039091" cy="24074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B5D5201C-3263-B5B4-DB75-A2994DF417E5}"/>
                    </a:ext>
                  </a:extLst>
                </p:cNvPr>
                <p:cNvSpPr/>
                <p:nvPr/>
              </p:nvSpPr>
              <p:spPr>
                <a:xfrm>
                  <a:off x="10152992" y="4148313"/>
                  <a:ext cx="1039092" cy="2479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CB6FD65D-7324-2382-83B6-16F16D47296F}"/>
                    </a:ext>
                  </a:extLst>
                </p:cNvPr>
                <p:cNvSpPr/>
                <p:nvPr/>
              </p:nvSpPr>
              <p:spPr>
                <a:xfrm>
                  <a:off x="10151169" y="4400130"/>
                  <a:ext cx="1039091" cy="25402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9D20E7CC-2DBD-1BBA-1AA8-FEDD14E04414}"/>
                    </a:ext>
                  </a:extLst>
                </p:cNvPr>
                <p:cNvSpPr/>
                <p:nvPr/>
              </p:nvSpPr>
              <p:spPr>
                <a:xfrm>
                  <a:off x="10151169" y="4650877"/>
                  <a:ext cx="1039091" cy="2479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7A4AAE8-1AF9-BE70-4702-45610979E688}"/>
                  </a:ext>
                </a:extLst>
              </p:cNvPr>
              <p:cNvSpPr/>
              <p:nvPr/>
            </p:nvSpPr>
            <p:spPr>
              <a:xfrm>
                <a:off x="8776964" y="2771742"/>
                <a:ext cx="273628" cy="2514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ID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01B4210-2E47-3C7D-C09D-74DDF23341B9}"/>
                  </a:ext>
                </a:extLst>
              </p:cNvPr>
              <p:cNvSpPr/>
              <p:nvPr/>
            </p:nvSpPr>
            <p:spPr>
              <a:xfrm>
                <a:off x="8776964" y="3020782"/>
                <a:ext cx="273628" cy="242313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CC748C6-40A6-4A2F-FB14-E63B503F6E8B}"/>
                  </a:ext>
                </a:extLst>
              </p:cNvPr>
              <p:cNvSpPr/>
              <p:nvPr/>
            </p:nvSpPr>
            <p:spPr>
              <a:xfrm>
                <a:off x="8776964" y="3263947"/>
                <a:ext cx="273628" cy="2514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A79A928-643A-37CD-D649-98692E66DC6A}"/>
                  </a:ext>
                </a:extLst>
              </p:cNvPr>
              <p:cNvSpPr/>
              <p:nvPr/>
            </p:nvSpPr>
            <p:spPr>
              <a:xfrm>
                <a:off x="8776964" y="3515411"/>
                <a:ext cx="273628" cy="247515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C44096A-5E14-5B7F-4748-CF842A867EC1}"/>
                  </a:ext>
                </a:extLst>
              </p:cNvPr>
              <p:cNvSpPr/>
              <p:nvPr/>
            </p:nvSpPr>
            <p:spPr>
              <a:xfrm>
                <a:off x="8776964" y="3763151"/>
                <a:ext cx="273628" cy="2475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1550F20-2FF4-4188-EA8C-CE78D7796EF9}"/>
                </a:ext>
              </a:extLst>
            </p:cNvPr>
            <p:cNvGrpSpPr/>
            <p:nvPr/>
          </p:nvGrpSpPr>
          <p:grpSpPr>
            <a:xfrm>
              <a:off x="8084711" y="6163524"/>
              <a:ext cx="1808022" cy="301337"/>
              <a:chOff x="7118201" y="3117121"/>
              <a:chExt cx="1808022" cy="301337"/>
            </a:xfrm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DB8B96AB-04A6-BD8F-AB61-9E4D2A9C3EA4}"/>
                  </a:ext>
                </a:extLst>
              </p:cNvPr>
              <p:cNvSpPr/>
              <p:nvPr/>
            </p:nvSpPr>
            <p:spPr>
              <a:xfrm>
                <a:off x="7118201" y="3117121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81EE9C39-5A4B-D87A-00E4-83B876EC5516}"/>
                  </a:ext>
                </a:extLst>
              </p:cNvPr>
              <p:cNvSpPr/>
              <p:nvPr/>
            </p:nvSpPr>
            <p:spPr>
              <a:xfrm>
                <a:off x="7419538" y="3117121"/>
                <a:ext cx="301337" cy="3013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B38302B9-D16F-082B-A8A8-CD89232F86D8}"/>
                  </a:ext>
                </a:extLst>
              </p:cNvPr>
              <p:cNvSpPr/>
              <p:nvPr/>
            </p:nvSpPr>
            <p:spPr>
              <a:xfrm>
                <a:off x="7720875" y="3117121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681AF5CA-8E4D-4C69-514A-690F3DA332BD}"/>
                  </a:ext>
                </a:extLst>
              </p:cNvPr>
              <p:cNvSpPr/>
              <p:nvPr/>
            </p:nvSpPr>
            <p:spPr>
              <a:xfrm>
                <a:off x="8022212" y="3117121"/>
                <a:ext cx="301337" cy="3013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D213898C-ED10-C181-49A0-16BE26F1A4A2}"/>
                  </a:ext>
                </a:extLst>
              </p:cNvPr>
              <p:cNvSpPr/>
              <p:nvPr/>
            </p:nvSpPr>
            <p:spPr>
              <a:xfrm>
                <a:off x="8323549" y="3117121"/>
                <a:ext cx="301337" cy="3013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06AA36BB-D176-EC23-524A-3CE91FD98632}"/>
                  </a:ext>
                </a:extLst>
              </p:cNvPr>
              <p:cNvSpPr/>
              <p:nvPr/>
            </p:nvSpPr>
            <p:spPr>
              <a:xfrm>
                <a:off x="8624886" y="3117121"/>
                <a:ext cx="301337" cy="3013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D5474B57-68C5-7043-C867-69F1B8E8E336}"/>
                </a:ext>
              </a:extLst>
            </p:cNvPr>
            <p:cNvSpPr txBox="1"/>
            <p:nvPr/>
          </p:nvSpPr>
          <p:spPr>
            <a:xfrm>
              <a:off x="7355681" y="612858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IDs</a:t>
              </a:r>
              <a:endParaRPr kumimoji="1" lang="zh-CN" altLang="en-US" dirty="0"/>
            </a:p>
          </p:txBody>
        </p:sp>
        <p:sp>
          <p:nvSpPr>
            <p:cNvPr id="102" name="上箭头 101">
              <a:extLst>
                <a:ext uri="{FF2B5EF4-FFF2-40B4-BE49-F238E27FC236}">
                  <a16:creationId xmlns:a16="http://schemas.microsoft.com/office/drawing/2014/main" id="{F39B784A-679C-1F8F-C1AF-775F0BCA74C2}"/>
                </a:ext>
              </a:extLst>
            </p:cNvPr>
            <p:cNvSpPr/>
            <p:nvPr/>
          </p:nvSpPr>
          <p:spPr>
            <a:xfrm>
              <a:off x="8779465" y="5795316"/>
              <a:ext cx="266143" cy="276484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3" name="上箭头 102">
              <a:extLst>
                <a:ext uri="{FF2B5EF4-FFF2-40B4-BE49-F238E27FC236}">
                  <a16:creationId xmlns:a16="http://schemas.microsoft.com/office/drawing/2014/main" id="{B1ED3D5F-1229-1B7F-25EA-DCA4FA83C285}"/>
                </a:ext>
              </a:extLst>
            </p:cNvPr>
            <p:cNvSpPr/>
            <p:nvPr/>
          </p:nvSpPr>
          <p:spPr>
            <a:xfrm>
              <a:off x="8795537" y="4230855"/>
              <a:ext cx="266143" cy="247965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6AB0FCDF-31ED-B391-5579-FEFB45E16FCA}"/>
                </a:ext>
              </a:extLst>
            </p:cNvPr>
            <p:cNvSpPr/>
            <p:nvPr/>
          </p:nvSpPr>
          <p:spPr>
            <a:xfrm>
              <a:off x="8431058" y="3702208"/>
              <a:ext cx="1039091" cy="240741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72134FD-E90D-59D9-9FE2-BF9D7B282D8B}"/>
                </a:ext>
              </a:extLst>
            </p:cNvPr>
            <p:cNvSpPr/>
            <p:nvPr/>
          </p:nvSpPr>
          <p:spPr>
            <a:xfrm>
              <a:off x="8431058" y="3934151"/>
              <a:ext cx="1039091" cy="254021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707475D0-73C0-600D-05C9-BBBF08683CD7}"/>
                </a:ext>
              </a:extLst>
            </p:cNvPr>
            <p:cNvSpPr txBox="1"/>
            <p:nvPr/>
          </p:nvSpPr>
          <p:spPr>
            <a:xfrm>
              <a:off x="9581999" y="4096576"/>
              <a:ext cx="878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CN" altLang="zh-CN" dirty="0"/>
                <a:t>Pooling</a:t>
              </a:r>
              <a:endParaRPr kumimoji="1" lang="en-US" altLang="zh-CN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512F6504-4949-C281-BEC9-22E1B48A0FE0}"/>
                </a:ext>
              </a:extLst>
            </p:cNvPr>
            <p:cNvSpPr/>
            <p:nvPr/>
          </p:nvSpPr>
          <p:spPr>
            <a:xfrm>
              <a:off x="10135276" y="3813780"/>
              <a:ext cx="1039091" cy="240741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8E15C8CC-23AC-39A0-3359-ED84F044E376}"/>
                </a:ext>
              </a:extLst>
            </p:cNvPr>
            <p:cNvSpPr/>
            <p:nvPr/>
          </p:nvSpPr>
          <p:spPr>
            <a:xfrm>
              <a:off x="9662313" y="3782831"/>
              <a:ext cx="294766" cy="29476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+</a:t>
              </a:r>
              <a:endParaRPr kumimoji="1" lang="zh-CN" altLang="en-US" dirty="0"/>
            </a:p>
          </p:txBody>
        </p:sp>
        <p:cxnSp>
          <p:nvCxnSpPr>
            <p:cNvPr id="113" name="直线连接符 112">
              <a:extLst>
                <a:ext uri="{FF2B5EF4-FFF2-40B4-BE49-F238E27FC236}">
                  <a16:creationId xmlns:a16="http://schemas.microsoft.com/office/drawing/2014/main" id="{4D7E178A-32B3-F9A5-AE4D-79633F9EB135}"/>
                </a:ext>
              </a:extLst>
            </p:cNvPr>
            <p:cNvCxnSpPr>
              <a:stCxn id="104" idx="3"/>
              <a:endCxn id="110" idx="2"/>
            </p:cNvCxnSpPr>
            <p:nvPr/>
          </p:nvCxnSpPr>
          <p:spPr>
            <a:xfrm>
              <a:off x="9470149" y="3822579"/>
              <a:ext cx="192164" cy="107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线连接符 113">
              <a:extLst>
                <a:ext uri="{FF2B5EF4-FFF2-40B4-BE49-F238E27FC236}">
                  <a16:creationId xmlns:a16="http://schemas.microsoft.com/office/drawing/2014/main" id="{A9FCA7A5-CE33-B750-9E7D-73280232AD8F}"/>
                </a:ext>
              </a:extLst>
            </p:cNvPr>
            <p:cNvCxnSpPr>
              <a:cxnSpLocks/>
              <a:stCxn id="105" idx="3"/>
              <a:endCxn id="110" idx="2"/>
            </p:cNvCxnSpPr>
            <p:nvPr/>
          </p:nvCxnSpPr>
          <p:spPr>
            <a:xfrm flipV="1">
              <a:off x="9470149" y="3930214"/>
              <a:ext cx="192164" cy="13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线连接符 116">
              <a:extLst>
                <a:ext uri="{FF2B5EF4-FFF2-40B4-BE49-F238E27FC236}">
                  <a16:creationId xmlns:a16="http://schemas.microsoft.com/office/drawing/2014/main" id="{6F1A2202-6CBE-0D0E-3E8A-DECE41493A41}"/>
                </a:ext>
              </a:extLst>
            </p:cNvPr>
            <p:cNvCxnSpPr>
              <a:cxnSpLocks/>
              <a:stCxn id="110" idx="6"/>
              <a:endCxn id="109" idx="1"/>
            </p:cNvCxnSpPr>
            <p:nvPr/>
          </p:nvCxnSpPr>
          <p:spPr>
            <a:xfrm>
              <a:off x="9957079" y="3930214"/>
              <a:ext cx="178197" cy="3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6600DFF9-960D-A7FE-EA32-5B054D267B35}"/>
                </a:ext>
              </a:extLst>
            </p:cNvPr>
            <p:cNvSpPr/>
            <p:nvPr/>
          </p:nvSpPr>
          <p:spPr>
            <a:xfrm>
              <a:off x="7127888" y="3278604"/>
              <a:ext cx="2612166" cy="379717"/>
            </a:xfrm>
            <a:prstGeom prst="rect">
              <a:avLst/>
            </a:prstGeom>
            <a:solidFill>
              <a:srgbClr val="0070C0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solidFill>
                    <a:schemeClr val="bg1"/>
                  </a:solidFill>
                </a:rPr>
                <a:t>Embedding Table</a:t>
              </a:r>
              <a:endParaRPr lang="zh-CN" alt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E37B806B-F597-26B3-158A-8286BF7B9792}"/>
                </a:ext>
              </a:extLst>
            </p:cNvPr>
            <p:cNvSpPr txBox="1"/>
            <p:nvPr/>
          </p:nvSpPr>
          <p:spPr>
            <a:xfrm>
              <a:off x="6779809" y="3655488"/>
              <a:ext cx="16265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dirty="0"/>
                <a:t>EMB</a:t>
              </a:r>
            </a:p>
            <a:p>
              <a:pPr algn="ctr"/>
              <a:r>
                <a:rPr kumimoji="1" lang="en-US" altLang="zh-CN" dirty="0"/>
                <a:t>vectors</a:t>
              </a:r>
              <a:endParaRPr lang="zh-CN" altLang="en-US" dirty="0"/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E4F40A32-1264-13B5-B7AA-2BABB637C80B}"/>
              </a:ext>
            </a:extLst>
          </p:cNvPr>
          <p:cNvSpPr/>
          <p:nvPr/>
        </p:nvSpPr>
        <p:spPr>
          <a:xfrm>
            <a:off x="651817" y="3614745"/>
            <a:ext cx="6189759" cy="30297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2DDA25C-9412-349A-1274-AB646C43D4C0}"/>
              </a:ext>
            </a:extLst>
          </p:cNvPr>
          <p:cNvGrpSpPr/>
          <p:nvPr/>
        </p:nvGrpSpPr>
        <p:grpSpPr>
          <a:xfrm>
            <a:off x="1334529" y="5598303"/>
            <a:ext cx="1205348" cy="301337"/>
            <a:chOff x="2223655" y="5508005"/>
            <a:chExt cx="1205348" cy="301337"/>
          </a:xfrm>
          <a:solidFill>
            <a:srgbClr val="BDD7EE"/>
          </a:solidFill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56F776E-13C4-E5B6-6E07-6BCB7131939E}"/>
                </a:ext>
              </a:extLst>
            </p:cNvPr>
            <p:cNvSpPr/>
            <p:nvPr/>
          </p:nvSpPr>
          <p:spPr>
            <a:xfrm>
              <a:off x="2223655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B65B227-5E9D-0C51-EC4A-75E1949EF0AF}"/>
                </a:ext>
              </a:extLst>
            </p:cNvPr>
            <p:cNvSpPr/>
            <p:nvPr/>
          </p:nvSpPr>
          <p:spPr>
            <a:xfrm>
              <a:off x="2524992" y="5508005"/>
              <a:ext cx="301337" cy="3013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F3D54D3-1DDE-4CAA-9F50-5C9E556BB304}"/>
                </a:ext>
              </a:extLst>
            </p:cNvPr>
            <p:cNvSpPr/>
            <p:nvPr/>
          </p:nvSpPr>
          <p:spPr>
            <a:xfrm>
              <a:off x="2826329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0BDB329-DF68-4FB9-025E-641F62B07DD1}"/>
                </a:ext>
              </a:extLst>
            </p:cNvPr>
            <p:cNvSpPr/>
            <p:nvPr/>
          </p:nvSpPr>
          <p:spPr>
            <a:xfrm>
              <a:off x="3127666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7D147E4D-1717-802E-2F57-62C3D70AB48E}"/>
              </a:ext>
            </a:extLst>
          </p:cNvPr>
          <p:cNvSpPr txBox="1"/>
          <p:nvPr/>
        </p:nvSpPr>
        <p:spPr>
          <a:xfrm>
            <a:off x="1453937" y="6128587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ID</a:t>
            </a:r>
            <a:endParaRPr kumimoji="1"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56AEADB-0BF9-EBE5-E521-4DEEABE29A2F}"/>
              </a:ext>
            </a:extLst>
          </p:cNvPr>
          <p:cNvSpPr/>
          <p:nvPr/>
        </p:nvSpPr>
        <p:spPr>
          <a:xfrm>
            <a:off x="1409862" y="4894763"/>
            <a:ext cx="1021419" cy="479169"/>
          </a:xfrm>
          <a:prstGeom prst="rect">
            <a:avLst/>
          </a:prstGeom>
          <a:solidFill>
            <a:srgbClr val="BDD7E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User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EMB </a:t>
            </a:r>
            <a:r>
              <a:rPr kumimoji="1" lang="en-US" altLang="zh-CN" dirty="0" err="1">
                <a:solidFill>
                  <a:schemeClr val="tx1"/>
                </a:solidFill>
              </a:rPr>
              <a:t>Tbl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94586C09-B3AA-B2EE-7DCD-D9EEA37DAAB6}"/>
              </a:ext>
            </a:extLst>
          </p:cNvPr>
          <p:cNvCxnSpPr>
            <a:cxnSpLocks/>
          </p:cNvCxnSpPr>
          <p:nvPr/>
        </p:nvCxnSpPr>
        <p:spPr>
          <a:xfrm flipH="1">
            <a:off x="1333761" y="5272665"/>
            <a:ext cx="76101" cy="30217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>
            <a:extLst>
              <a:ext uri="{FF2B5EF4-FFF2-40B4-BE49-F238E27FC236}">
                <a16:creationId xmlns:a16="http://schemas.microsoft.com/office/drawing/2014/main" id="{8B96336E-392E-E216-A8BB-B0AE501DD8AC}"/>
              </a:ext>
            </a:extLst>
          </p:cNvPr>
          <p:cNvCxnSpPr>
            <a:cxnSpLocks/>
          </p:cNvCxnSpPr>
          <p:nvPr/>
        </p:nvCxnSpPr>
        <p:spPr>
          <a:xfrm>
            <a:off x="2417411" y="5256979"/>
            <a:ext cx="126260" cy="34132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555D423C-F8C1-59FF-1A18-C0ECF2667724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1920572" y="4563890"/>
            <a:ext cx="0" cy="330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F16A9A6-FDDB-F36C-CADB-A96E5FEF3B59}"/>
              </a:ext>
            </a:extLst>
          </p:cNvPr>
          <p:cNvGrpSpPr/>
          <p:nvPr/>
        </p:nvGrpSpPr>
        <p:grpSpPr>
          <a:xfrm>
            <a:off x="4722765" y="4601964"/>
            <a:ext cx="2085827" cy="1922850"/>
            <a:chOff x="2854101" y="4497343"/>
            <a:chExt cx="2085827" cy="1922850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DEE7857F-AE65-598A-A814-854D181A8496}"/>
                </a:ext>
              </a:extLst>
            </p:cNvPr>
            <p:cNvGrpSpPr/>
            <p:nvPr/>
          </p:nvGrpSpPr>
          <p:grpSpPr>
            <a:xfrm>
              <a:off x="2993004" y="5508005"/>
              <a:ext cx="1808022" cy="301337"/>
              <a:chOff x="1922318" y="5508005"/>
              <a:chExt cx="1808022" cy="301337"/>
            </a:xfrm>
            <a:solidFill>
              <a:srgbClr val="F2FFE5"/>
            </a:solidFill>
          </p:grpSpPr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E0842A75-EEF5-BC7D-18B3-51B6AA08F556}"/>
                  </a:ext>
                </a:extLst>
              </p:cNvPr>
              <p:cNvSpPr/>
              <p:nvPr/>
            </p:nvSpPr>
            <p:spPr>
              <a:xfrm>
                <a:off x="1922318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696A567C-4924-9F3A-64E8-E224324490F9}"/>
                  </a:ext>
                </a:extLst>
              </p:cNvPr>
              <p:cNvSpPr/>
              <p:nvPr/>
            </p:nvSpPr>
            <p:spPr>
              <a:xfrm>
                <a:off x="2223655" y="5508005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4F947306-5B3C-E772-3B04-3FDFDDFB5AE6}"/>
                  </a:ext>
                </a:extLst>
              </p:cNvPr>
              <p:cNvSpPr/>
              <p:nvPr/>
            </p:nvSpPr>
            <p:spPr>
              <a:xfrm>
                <a:off x="2524992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707847EE-96C5-FB34-10EA-37543C68E3E0}"/>
                  </a:ext>
                </a:extLst>
              </p:cNvPr>
              <p:cNvSpPr/>
              <p:nvPr/>
            </p:nvSpPr>
            <p:spPr>
              <a:xfrm>
                <a:off x="2826329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E512B305-5DA9-FCF9-14CB-78989D517B5E}"/>
                  </a:ext>
                </a:extLst>
              </p:cNvPr>
              <p:cNvSpPr/>
              <p:nvPr/>
            </p:nvSpPr>
            <p:spPr>
              <a:xfrm>
                <a:off x="3127666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3C1CB182-CB73-956F-7693-BE37DD1CAA90}"/>
                  </a:ext>
                </a:extLst>
              </p:cNvPr>
              <p:cNvSpPr/>
              <p:nvPr/>
            </p:nvSpPr>
            <p:spPr>
              <a:xfrm>
                <a:off x="3429003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9502ED1A-9DD5-F77F-ED96-2FE865F44DF4}"/>
                </a:ext>
              </a:extLst>
            </p:cNvPr>
            <p:cNvSpPr txBox="1"/>
            <p:nvPr/>
          </p:nvSpPr>
          <p:spPr>
            <a:xfrm>
              <a:off x="2854101" y="6050861"/>
              <a:ext cx="2085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Candidate video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IDs</a:t>
              </a:r>
              <a:endParaRPr kumimoji="1" lang="zh-CN" altLang="en-US" dirty="0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E6D98679-2167-3B32-8F31-050AF5B3358F}"/>
                </a:ext>
              </a:extLst>
            </p:cNvPr>
            <p:cNvSpPr/>
            <p:nvPr/>
          </p:nvSpPr>
          <p:spPr>
            <a:xfrm>
              <a:off x="3386305" y="4828216"/>
              <a:ext cx="1021419" cy="477417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Video</a:t>
              </a:r>
            </a:p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EMB </a:t>
              </a:r>
              <a:r>
                <a:rPr kumimoji="1" lang="en-US" altLang="zh-CN" dirty="0" err="1">
                  <a:solidFill>
                    <a:schemeClr val="tx1"/>
                  </a:solidFill>
                </a:rPr>
                <a:t>Tbl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直线连接符 67">
              <a:extLst>
                <a:ext uri="{FF2B5EF4-FFF2-40B4-BE49-F238E27FC236}">
                  <a16:creationId xmlns:a16="http://schemas.microsoft.com/office/drawing/2014/main" id="{EDFE535B-F217-0238-4C78-5F5864B8CF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004" y="5300353"/>
              <a:ext cx="393301" cy="207652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>
              <a:extLst>
                <a:ext uri="{FF2B5EF4-FFF2-40B4-BE49-F238E27FC236}">
                  <a16:creationId xmlns:a16="http://schemas.microsoft.com/office/drawing/2014/main" id="{9AED34DE-9C9A-A4A8-B83B-D1D4BC6FF31E}"/>
                </a:ext>
              </a:extLst>
            </p:cNvPr>
            <p:cNvCxnSpPr>
              <a:cxnSpLocks/>
            </p:cNvCxnSpPr>
            <p:nvPr/>
          </p:nvCxnSpPr>
          <p:spPr>
            <a:xfrm>
              <a:off x="4407724" y="5300353"/>
              <a:ext cx="411731" cy="207652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箭头连接符 69">
              <a:extLst>
                <a:ext uri="{FF2B5EF4-FFF2-40B4-BE49-F238E27FC236}">
                  <a16:creationId xmlns:a16="http://schemas.microsoft.com/office/drawing/2014/main" id="{31C7DE1E-62FE-1B6A-D3B6-8D14BD2D5D2D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3897015" y="4497343"/>
              <a:ext cx="0" cy="3308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6A51731-D2BF-C273-724D-5D1EC19626E5}"/>
              </a:ext>
            </a:extLst>
          </p:cNvPr>
          <p:cNvGrpSpPr/>
          <p:nvPr/>
        </p:nvGrpSpPr>
        <p:grpSpPr>
          <a:xfrm>
            <a:off x="2750969" y="4646372"/>
            <a:ext cx="1923924" cy="1998165"/>
            <a:chOff x="5654713" y="4544843"/>
            <a:chExt cx="1923924" cy="1998165"/>
          </a:xfrm>
        </p:grpSpPr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EB9BB893-730E-D920-4C6B-F4A4A85E04ED}"/>
                </a:ext>
              </a:extLst>
            </p:cNvPr>
            <p:cNvGrpSpPr/>
            <p:nvPr/>
          </p:nvGrpSpPr>
          <p:grpSpPr>
            <a:xfrm>
              <a:off x="5705263" y="5508005"/>
              <a:ext cx="1808022" cy="301337"/>
              <a:chOff x="1922318" y="5508005"/>
              <a:chExt cx="1808022" cy="301337"/>
            </a:xfrm>
            <a:solidFill>
              <a:srgbClr val="F2FFE5"/>
            </a:solidFill>
          </p:grpSpPr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D95A4CF8-9529-891D-6957-8E96F3D547E4}"/>
                  </a:ext>
                </a:extLst>
              </p:cNvPr>
              <p:cNvSpPr/>
              <p:nvPr/>
            </p:nvSpPr>
            <p:spPr>
              <a:xfrm>
                <a:off x="1922318" y="5508005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CF24FE61-EEFC-066C-176B-025CF3E4C9EB}"/>
                  </a:ext>
                </a:extLst>
              </p:cNvPr>
              <p:cNvSpPr/>
              <p:nvPr/>
            </p:nvSpPr>
            <p:spPr>
              <a:xfrm>
                <a:off x="2223655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01BBC8A9-3BAD-EB16-9997-60AFBE34D547}"/>
                  </a:ext>
                </a:extLst>
              </p:cNvPr>
              <p:cNvSpPr/>
              <p:nvPr/>
            </p:nvSpPr>
            <p:spPr>
              <a:xfrm>
                <a:off x="2524992" y="5508005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3B4D1C47-D2CE-3C09-1D3A-4561E3945533}"/>
                  </a:ext>
                </a:extLst>
              </p:cNvPr>
              <p:cNvSpPr/>
              <p:nvPr/>
            </p:nvSpPr>
            <p:spPr>
              <a:xfrm>
                <a:off x="2826329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B0592F4B-7757-E2DA-B296-083C03FAF26D}"/>
                  </a:ext>
                </a:extLst>
              </p:cNvPr>
              <p:cNvSpPr/>
              <p:nvPr/>
            </p:nvSpPr>
            <p:spPr>
              <a:xfrm>
                <a:off x="3127666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55C0EFBC-762D-304E-CA4B-65B0CBF0D2FB}"/>
                  </a:ext>
                </a:extLst>
              </p:cNvPr>
              <p:cNvSpPr/>
              <p:nvPr/>
            </p:nvSpPr>
            <p:spPr>
              <a:xfrm>
                <a:off x="3429003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248F5AE2-EB79-C025-16E0-E025C43C26A4}"/>
                </a:ext>
              </a:extLst>
            </p:cNvPr>
            <p:cNvSpPr txBox="1"/>
            <p:nvPr/>
          </p:nvSpPr>
          <p:spPr>
            <a:xfrm>
              <a:off x="5654713" y="5896677"/>
              <a:ext cx="1923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User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recently</a:t>
              </a:r>
              <a:r>
                <a:rPr kumimoji="1" lang="zh-CN" altLang="en-US" dirty="0"/>
                <a:t> </a:t>
              </a:r>
              <a:endParaRPr kumimoji="1" lang="en-US" altLang="zh-CN" dirty="0"/>
            </a:p>
            <a:p>
              <a:pPr algn="ctr"/>
              <a:r>
                <a:rPr kumimoji="1" lang="en-US" altLang="zh-CN" dirty="0"/>
                <a:t>watched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video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IDs</a:t>
              </a:r>
              <a:endParaRPr kumimoji="1" lang="zh-CN" altLang="en-US" dirty="0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304E2809-A025-BD4C-EE01-68D163040729}"/>
                </a:ext>
              </a:extLst>
            </p:cNvPr>
            <p:cNvSpPr/>
            <p:nvPr/>
          </p:nvSpPr>
          <p:spPr>
            <a:xfrm>
              <a:off x="6098564" y="4804467"/>
              <a:ext cx="1021419" cy="498978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Video</a:t>
              </a:r>
            </a:p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EMB </a:t>
              </a:r>
              <a:r>
                <a:rPr kumimoji="1" lang="en-US" altLang="zh-CN" dirty="0" err="1">
                  <a:solidFill>
                    <a:schemeClr val="tx1"/>
                  </a:solidFill>
                </a:rPr>
                <a:t>Tbl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8" name="直线连接符 97">
              <a:extLst>
                <a:ext uri="{FF2B5EF4-FFF2-40B4-BE49-F238E27FC236}">
                  <a16:creationId xmlns:a16="http://schemas.microsoft.com/office/drawing/2014/main" id="{57EF7797-5E94-9FCD-620B-05FCE0423EDD}"/>
                </a:ext>
              </a:extLst>
            </p:cNvPr>
            <p:cNvCxnSpPr>
              <a:cxnSpLocks/>
            </p:cNvCxnSpPr>
            <p:nvPr/>
          </p:nvCxnSpPr>
          <p:spPr>
            <a:xfrm>
              <a:off x="7146121" y="5303445"/>
              <a:ext cx="374872" cy="204560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线连接符 105">
              <a:extLst>
                <a:ext uri="{FF2B5EF4-FFF2-40B4-BE49-F238E27FC236}">
                  <a16:creationId xmlns:a16="http://schemas.microsoft.com/office/drawing/2014/main" id="{839873BE-BEC7-88EE-721F-FF72CD503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3692" y="5303445"/>
              <a:ext cx="374872" cy="204560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线箭头连接符 110">
              <a:extLst>
                <a:ext uri="{FF2B5EF4-FFF2-40B4-BE49-F238E27FC236}">
                  <a16:creationId xmlns:a16="http://schemas.microsoft.com/office/drawing/2014/main" id="{767F5E50-E8E8-1FB8-F736-B19FE542DD7B}"/>
                </a:ext>
              </a:extLst>
            </p:cNvPr>
            <p:cNvCxnSpPr>
              <a:cxnSpLocks/>
              <a:stCxn id="97" idx="0"/>
              <a:endCxn id="127" idx="2"/>
            </p:cNvCxnSpPr>
            <p:nvPr/>
          </p:nvCxnSpPr>
          <p:spPr>
            <a:xfrm flipV="1">
              <a:off x="6609274" y="4544843"/>
              <a:ext cx="7400" cy="259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7" name="圆角矩形 126">
            <a:extLst>
              <a:ext uri="{FF2B5EF4-FFF2-40B4-BE49-F238E27FC236}">
                <a16:creationId xmlns:a16="http://schemas.microsoft.com/office/drawing/2014/main" id="{C8A4FD67-517A-1D5D-BB44-0197AB120A05}"/>
              </a:ext>
            </a:extLst>
          </p:cNvPr>
          <p:cNvSpPr/>
          <p:nvPr/>
        </p:nvSpPr>
        <p:spPr>
          <a:xfrm>
            <a:off x="1314398" y="4313478"/>
            <a:ext cx="4797064" cy="33289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neural network</a:t>
            </a:r>
            <a:endParaRPr kumimoji="1" lang="zh-CN" altLang="en-US" dirty="0"/>
          </a:p>
        </p:txBody>
      </p:sp>
      <p:cxnSp>
        <p:nvCxnSpPr>
          <p:cNvPr id="128" name="直线箭头连接符 127">
            <a:extLst>
              <a:ext uri="{FF2B5EF4-FFF2-40B4-BE49-F238E27FC236}">
                <a16:creationId xmlns:a16="http://schemas.microsoft.com/office/drawing/2014/main" id="{B1DCE5DC-1B34-4F31-9D5D-477E9560A55D}"/>
              </a:ext>
            </a:extLst>
          </p:cNvPr>
          <p:cNvCxnSpPr>
            <a:cxnSpLocks/>
          </p:cNvCxnSpPr>
          <p:nvPr/>
        </p:nvCxnSpPr>
        <p:spPr>
          <a:xfrm flipV="1">
            <a:off x="3724044" y="3991458"/>
            <a:ext cx="0" cy="33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椭圆 128">
            <a:extLst>
              <a:ext uri="{FF2B5EF4-FFF2-40B4-BE49-F238E27FC236}">
                <a16:creationId xmlns:a16="http://schemas.microsoft.com/office/drawing/2014/main" id="{1F2AE28D-22C9-4D36-2179-1025377A8F57}"/>
              </a:ext>
            </a:extLst>
          </p:cNvPr>
          <p:cNvSpPr/>
          <p:nvPr/>
        </p:nvSpPr>
        <p:spPr>
          <a:xfrm>
            <a:off x="3558602" y="3676070"/>
            <a:ext cx="322729" cy="3227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/>
              <a:t>P</a:t>
            </a:r>
            <a:endParaRPr kumimoji="1" lang="zh-CN" altLang="en-US" i="1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F3E91CEF-B804-AB95-365A-CD8EE2834B39}"/>
              </a:ext>
            </a:extLst>
          </p:cNvPr>
          <p:cNvSpPr txBox="1"/>
          <p:nvPr/>
        </p:nvSpPr>
        <p:spPr>
          <a:xfrm>
            <a:off x="1441241" y="3655488"/>
            <a:ext cx="214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Predicted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</a:t>
            </a:r>
            <a:endParaRPr kumimoji="1" lang="zh-CN" altLang="en-US" dirty="0"/>
          </a:p>
        </p:txBody>
      </p:sp>
      <p:sp>
        <p:nvSpPr>
          <p:cNvPr id="131" name="圆角矩形 130">
            <a:extLst>
              <a:ext uri="{FF2B5EF4-FFF2-40B4-BE49-F238E27FC236}">
                <a16:creationId xmlns:a16="http://schemas.microsoft.com/office/drawing/2014/main" id="{84326C7F-1930-1D16-CDB2-928C02281747}"/>
              </a:ext>
            </a:extLst>
          </p:cNvPr>
          <p:cNvSpPr/>
          <p:nvPr/>
        </p:nvSpPr>
        <p:spPr>
          <a:xfrm>
            <a:off x="5117236" y="4867582"/>
            <a:ext cx="1336777" cy="625322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24F817-13B8-320A-8C8D-0BCC150368E5}"/>
              </a:ext>
            </a:extLst>
          </p:cNvPr>
          <p:cNvCxnSpPr/>
          <p:nvPr/>
        </p:nvCxnSpPr>
        <p:spPr>
          <a:xfrm flipV="1">
            <a:off x="6368353" y="3632317"/>
            <a:ext cx="747124" cy="1179492"/>
          </a:xfrm>
          <a:prstGeom prst="line">
            <a:avLst/>
          </a:prstGeom>
          <a:ln w="57150">
            <a:solidFill>
              <a:srgbClr val="00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AD96EB-737B-13E2-17CF-D4F3BF7DBF39}"/>
              </a:ext>
            </a:extLst>
          </p:cNvPr>
          <p:cNvCxnSpPr>
            <a:cxnSpLocks/>
          </p:cNvCxnSpPr>
          <p:nvPr/>
        </p:nvCxnSpPr>
        <p:spPr>
          <a:xfrm>
            <a:off x="6426322" y="5324218"/>
            <a:ext cx="741822" cy="1200596"/>
          </a:xfrm>
          <a:prstGeom prst="line">
            <a:avLst/>
          </a:prstGeom>
          <a:ln w="57150">
            <a:solidFill>
              <a:srgbClr val="00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04745020-F4E8-F703-C281-9EA980832FD9}"/>
              </a:ext>
            </a:extLst>
          </p:cNvPr>
          <p:cNvSpPr txBox="1"/>
          <p:nvPr/>
        </p:nvSpPr>
        <p:spPr>
          <a:xfrm>
            <a:off x="61032" y="4901003"/>
            <a:ext cx="12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/>
              <a:t>EMB layer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26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9411AC-5B88-A67C-8CEA-8D1E33CD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1B036E7-FAE5-2130-CE65-9F7A065C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Backup: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All-to-all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comm. in multi-GPU</a:t>
            </a:r>
            <a:r>
              <a:rPr kumimoji="1" lang="zh-CN" altLang="en-US" dirty="0"/>
              <a:t> </a:t>
            </a:r>
            <a:r>
              <a:rPr kumimoji="1" lang="en-US" altLang="zh-CN" dirty="0"/>
              <a:t>caching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12CB1B-80D3-32E0-6597-0B7EC21A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95" y="1108952"/>
            <a:ext cx="9665368" cy="56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14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356B9F-108E-C661-2AA7-41CFCE725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形状 32">
            <a:extLst>
              <a:ext uri="{FF2B5EF4-FFF2-40B4-BE49-F238E27FC236}">
                <a16:creationId xmlns:a16="http://schemas.microsoft.com/office/drawing/2014/main" id="{131C5585-C9C7-8BAC-6172-3614B6239C28}"/>
              </a:ext>
            </a:extLst>
          </p:cNvPr>
          <p:cNvSpPr/>
          <p:nvPr/>
        </p:nvSpPr>
        <p:spPr>
          <a:xfrm>
            <a:off x="1286211" y="3186820"/>
            <a:ext cx="1020746" cy="1494322"/>
          </a:xfrm>
          <a:custGeom>
            <a:avLst/>
            <a:gdLst>
              <a:gd name="connsiteX0" fmla="*/ 0 w 196850"/>
              <a:gd name="connsiteY0" fmla="*/ 0 h 327025"/>
              <a:gd name="connsiteX1" fmla="*/ 123825 w 196850"/>
              <a:gd name="connsiteY1" fmla="*/ 180975 h 327025"/>
              <a:gd name="connsiteX2" fmla="*/ 196850 w 196850"/>
              <a:gd name="connsiteY2" fmla="*/ 327025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" h="327025">
                <a:moveTo>
                  <a:pt x="0" y="0"/>
                </a:moveTo>
                <a:cubicBezTo>
                  <a:pt x="45508" y="63235"/>
                  <a:pt x="91017" y="126471"/>
                  <a:pt x="123825" y="180975"/>
                </a:cubicBezTo>
                <a:cubicBezTo>
                  <a:pt x="156633" y="235479"/>
                  <a:pt x="176741" y="281252"/>
                  <a:pt x="196850" y="32702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" name="任意形状 1">
            <a:extLst>
              <a:ext uri="{FF2B5EF4-FFF2-40B4-BE49-F238E27FC236}">
                <a16:creationId xmlns:a16="http://schemas.microsoft.com/office/drawing/2014/main" id="{A40FDEA2-115D-0F3A-BA2D-64FD5B723375}"/>
              </a:ext>
            </a:extLst>
          </p:cNvPr>
          <p:cNvSpPr/>
          <p:nvPr/>
        </p:nvSpPr>
        <p:spPr>
          <a:xfrm>
            <a:off x="5864994" y="3952206"/>
            <a:ext cx="886518" cy="728933"/>
          </a:xfrm>
          <a:custGeom>
            <a:avLst/>
            <a:gdLst>
              <a:gd name="connsiteX0" fmla="*/ 0 w 517525"/>
              <a:gd name="connsiteY0" fmla="*/ 209550 h 209550"/>
              <a:gd name="connsiteX1" fmla="*/ 254000 w 517525"/>
              <a:gd name="connsiteY1" fmla="*/ 0 h 209550"/>
              <a:gd name="connsiteX2" fmla="*/ 517525 w 517525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25" h="209550">
                <a:moveTo>
                  <a:pt x="0" y="209550"/>
                </a:moveTo>
                <a:cubicBezTo>
                  <a:pt x="83873" y="104775"/>
                  <a:pt x="167746" y="0"/>
                  <a:pt x="254000" y="0"/>
                </a:cubicBezTo>
                <a:cubicBezTo>
                  <a:pt x="340254" y="0"/>
                  <a:pt x="428889" y="104775"/>
                  <a:pt x="517525" y="20955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1" name="任意形状 40">
            <a:extLst>
              <a:ext uri="{FF2B5EF4-FFF2-40B4-BE49-F238E27FC236}">
                <a16:creationId xmlns:a16="http://schemas.microsoft.com/office/drawing/2014/main" id="{852E5661-6192-6A01-2DEF-D74D77BDA2F7}"/>
              </a:ext>
            </a:extLst>
          </p:cNvPr>
          <p:cNvSpPr/>
          <p:nvPr/>
        </p:nvSpPr>
        <p:spPr>
          <a:xfrm>
            <a:off x="2717014" y="3313405"/>
            <a:ext cx="846442" cy="1345585"/>
          </a:xfrm>
          <a:custGeom>
            <a:avLst/>
            <a:gdLst>
              <a:gd name="connsiteX0" fmla="*/ 0 w 234950"/>
              <a:gd name="connsiteY0" fmla="*/ 323850 h 323850"/>
              <a:gd name="connsiteX1" fmla="*/ 76200 w 234950"/>
              <a:gd name="connsiteY1" fmla="*/ 165100 h 323850"/>
              <a:gd name="connsiteX2" fmla="*/ 234950 w 234950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323850">
                <a:moveTo>
                  <a:pt x="0" y="323850"/>
                </a:moveTo>
                <a:cubicBezTo>
                  <a:pt x="18521" y="271462"/>
                  <a:pt x="37042" y="219075"/>
                  <a:pt x="76200" y="165100"/>
                </a:cubicBezTo>
                <a:cubicBezTo>
                  <a:pt x="115358" y="111125"/>
                  <a:pt x="175154" y="55562"/>
                  <a:pt x="23495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" name="任意形状 43">
            <a:extLst>
              <a:ext uri="{FF2B5EF4-FFF2-40B4-BE49-F238E27FC236}">
                <a16:creationId xmlns:a16="http://schemas.microsoft.com/office/drawing/2014/main" id="{3AD819AB-49EE-3FF3-319F-841706933B47}"/>
              </a:ext>
            </a:extLst>
          </p:cNvPr>
          <p:cNvSpPr/>
          <p:nvPr/>
        </p:nvSpPr>
        <p:spPr>
          <a:xfrm>
            <a:off x="4272552" y="3313405"/>
            <a:ext cx="761986" cy="1356336"/>
          </a:xfrm>
          <a:custGeom>
            <a:avLst/>
            <a:gdLst>
              <a:gd name="connsiteX0" fmla="*/ 0 w 196850"/>
              <a:gd name="connsiteY0" fmla="*/ 0 h 327025"/>
              <a:gd name="connsiteX1" fmla="*/ 123825 w 196850"/>
              <a:gd name="connsiteY1" fmla="*/ 180975 h 327025"/>
              <a:gd name="connsiteX2" fmla="*/ 196850 w 196850"/>
              <a:gd name="connsiteY2" fmla="*/ 327025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" h="327025">
                <a:moveTo>
                  <a:pt x="0" y="0"/>
                </a:moveTo>
                <a:cubicBezTo>
                  <a:pt x="45508" y="63235"/>
                  <a:pt x="91017" y="126471"/>
                  <a:pt x="123825" y="180975"/>
                </a:cubicBezTo>
                <a:cubicBezTo>
                  <a:pt x="156633" y="235479"/>
                  <a:pt x="176741" y="281252"/>
                  <a:pt x="196850" y="32702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4" name="任意形状 53">
            <a:extLst>
              <a:ext uri="{FF2B5EF4-FFF2-40B4-BE49-F238E27FC236}">
                <a16:creationId xmlns:a16="http://schemas.microsoft.com/office/drawing/2014/main" id="{953A1037-2D37-6F18-F9E9-617B8237D1BB}"/>
              </a:ext>
            </a:extLst>
          </p:cNvPr>
          <p:cNvSpPr/>
          <p:nvPr/>
        </p:nvSpPr>
        <p:spPr>
          <a:xfrm>
            <a:off x="7248278" y="3309808"/>
            <a:ext cx="846442" cy="1345585"/>
          </a:xfrm>
          <a:custGeom>
            <a:avLst/>
            <a:gdLst>
              <a:gd name="connsiteX0" fmla="*/ 0 w 234950"/>
              <a:gd name="connsiteY0" fmla="*/ 323850 h 323850"/>
              <a:gd name="connsiteX1" fmla="*/ 76200 w 234950"/>
              <a:gd name="connsiteY1" fmla="*/ 165100 h 323850"/>
              <a:gd name="connsiteX2" fmla="*/ 234950 w 234950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323850">
                <a:moveTo>
                  <a:pt x="0" y="323850"/>
                </a:moveTo>
                <a:cubicBezTo>
                  <a:pt x="18521" y="271462"/>
                  <a:pt x="37042" y="219075"/>
                  <a:pt x="76200" y="165100"/>
                </a:cubicBezTo>
                <a:cubicBezTo>
                  <a:pt x="115358" y="111125"/>
                  <a:pt x="175154" y="55562"/>
                  <a:pt x="23495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7" name="任意形状 56">
            <a:extLst>
              <a:ext uri="{FF2B5EF4-FFF2-40B4-BE49-F238E27FC236}">
                <a16:creationId xmlns:a16="http://schemas.microsoft.com/office/drawing/2014/main" id="{3FFA81E6-093B-3386-FD24-56C402F7B78F}"/>
              </a:ext>
            </a:extLst>
          </p:cNvPr>
          <p:cNvSpPr/>
          <p:nvPr/>
        </p:nvSpPr>
        <p:spPr>
          <a:xfrm>
            <a:off x="1017144" y="8434485"/>
            <a:ext cx="846442" cy="1345585"/>
          </a:xfrm>
          <a:custGeom>
            <a:avLst/>
            <a:gdLst>
              <a:gd name="connsiteX0" fmla="*/ 0 w 234950"/>
              <a:gd name="connsiteY0" fmla="*/ 323850 h 323850"/>
              <a:gd name="connsiteX1" fmla="*/ 76200 w 234950"/>
              <a:gd name="connsiteY1" fmla="*/ 165100 h 323850"/>
              <a:gd name="connsiteX2" fmla="*/ 234950 w 234950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323850">
                <a:moveTo>
                  <a:pt x="0" y="323850"/>
                </a:moveTo>
                <a:cubicBezTo>
                  <a:pt x="18521" y="271462"/>
                  <a:pt x="37042" y="219075"/>
                  <a:pt x="76200" y="165100"/>
                </a:cubicBezTo>
                <a:cubicBezTo>
                  <a:pt x="115358" y="111125"/>
                  <a:pt x="175154" y="55562"/>
                  <a:pt x="234950" y="0"/>
                </a:cubicBezTo>
              </a:path>
            </a:pathLst>
          </a:custGeom>
          <a:noFill/>
          <a:ln w="6350">
            <a:solidFill>
              <a:schemeClr val="tx1"/>
            </a:solidFill>
            <a:prstDash val="dash"/>
            <a:tailEnd type="triangl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8" name="任意形状 57">
            <a:extLst>
              <a:ext uri="{FF2B5EF4-FFF2-40B4-BE49-F238E27FC236}">
                <a16:creationId xmlns:a16="http://schemas.microsoft.com/office/drawing/2014/main" id="{1BBC130A-725A-3241-53FD-C263C6328728}"/>
              </a:ext>
            </a:extLst>
          </p:cNvPr>
          <p:cNvSpPr/>
          <p:nvPr/>
        </p:nvSpPr>
        <p:spPr>
          <a:xfrm>
            <a:off x="2449874" y="8455293"/>
            <a:ext cx="761986" cy="1356336"/>
          </a:xfrm>
          <a:custGeom>
            <a:avLst/>
            <a:gdLst>
              <a:gd name="connsiteX0" fmla="*/ 0 w 196850"/>
              <a:gd name="connsiteY0" fmla="*/ 0 h 327025"/>
              <a:gd name="connsiteX1" fmla="*/ 123825 w 196850"/>
              <a:gd name="connsiteY1" fmla="*/ 180975 h 327025"/>
              <a:gd name="connsiteX2" fmla="*/ 196850 w 196850"/>
              <a:gd name="connsiteY2" fmla="*/ 327025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" h="327025">
                <a:moveTo>
                  <a:pt x="0" y="0"/>
                </a:moveTo>
                <a:cubicBezTo>
                  <a:pt x="45508" y="63235"/>
                  <a:pt x="91017" y="126471"/>
                  <a:pt x="123825" y="180975"/>
                </a:cubicBezTo>
                <a:cubicBezTo>
                  <a:pt x="156633" y="235479"/>
                  <a:pt x="176741" y="281252"/>
                  <a:pt x="196850" y="327025"/>
                </a:cubicBezTo>
              </a:path>
            </a:pathLst>
          </a:custGeom>
          <a:noFill/>
          <a:ln w="6350">
            <a:solidFill>
              <a:schemeClr val="tx1"/>
            </a:solidFill>
            <a:prstDash val="dash"/>
            <a:tailEnd type="triangl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0" name="任意形状 59">
            <a:extLst>
              <a:ext uri="{FF2B5EF4-FFF2-40B4-BE49-F238E27FC236}">
                <a16:creationId xmlns:a16="http://schemas.microsoft.com/office/drawing/2014/main" id="{AE4DBF79-C249-F12A-8DAC-DD05698D8095}"/>
              </a:ext>
            </a:extLst>
          </p:cNvPr>
          <p:cNvSpPr/>
          <p:nvPr/>
        </p:nvSpPr>
        <p:spPr>
          <a:xfrm>
            <a:off x="4199867" y="8478042"/>
            <a:ext cx="846442" cy="1345585"/>
          </a:xfrm>
          <a:custGeom>
            <a:avLst/>
            <a:gdLst>
              <a:gd name="connsiteX0" fmla="*/ 0 w 234950"/>
              <a:gd name="connsiteY0" fmla="*/ 323850 h 323850"/>
              <a:gd name="connsiteX1" fmla="*/ 76200 w 234950"/>
              <a:gd name="connsiteY1" fmla="*/ 165100 h 323850"/>
              <a:gd name="connsiteX2" fmla="*/ 234950 w 234950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323850">
                <a:moveTo>
                  <a:pt x="0" y="323850"/>
                </a:moveTo>
                <a:cubicBezTo>
                  <a:pt x="18521" y="271462"/>
                  <a:pt x="37042" y="219075"/>
                  <a:pt x="76200" y="165100"/>
                </a:cubicBezTo>
                <a:cubicBezTo>
                  <a:pt x="115358" y="111125"/>
                  <a:pt x="175154" y="55562"/>
                  <a:pt x="234950" y="0"/>
                </a:cubicBezTo>
              </a:path>
            </a:pathLst>
          </a:custGeom>
          <a:noFill/>
          <a:ln w="6350">
            <a:solidFill>
              <a:schemeClr val="tx1"/>
            </a:solidFill>
            <a:prstDash val="dash"/>
            <a:tailEnd type="triangl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1" name="任意形状 60">
            <a:extLst>
              <a:ext uri="{FF2B5EF4-FFF2-40B4-BE49-F238E27FC236}">
                <a16:creationId xmlns:a16="http://schemas.microsoft.com/office/drawing/2014/main" id="{CB26E728-5240-49D7-31C9-F1471882EDFC}"/>
              </a:ext>
            </a:extLst>
          </p:cNvPr>
          <p:cNvSpPr/>
          <p:nvPr/>
        </p:nvSpPr>
        <p:spPr>
          <a:xfrm>
            <a:off x="5581461" y="8455683"/>
            <a:ext cx="761986" cy="1356336"/>
          </a:xfrm>
          <a:custGeom>
            <a:avLst/>
            <a:gdLst>
              <a:gd name="connsiteX0" fmla="*/ 0 w 196850"/>
              <a:gd name="connsiteY0" fmla="*/ 0 h 327025"/>
              <a:gd name="connsiteX1" fmla="*/ 123825 w 196850"/>
              <a:gd name="connsiteY1" fmla="*/ 180975 h 327025"/>
              <a:gd name="connsiteX2" fmla="*/ 196850 w 196850"/>
              <a:gd name="connsiteY2" fmla="*/ 327025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" h="327025">
                <a:moveTo>
                  <a:pt x="0" y="0"/>
                </a:moveTo>
                <a:cubicBezTo>
                  <a:pt x="45508" y="63235"/>
                  <a:pt x="91017" y="126471"/>
                  <a:pt x="123825" y="180975"/>
                </a:cubicBezTo>
                <a:cubicBezTo>
                  <a:pt x="156633" y="235479"/>
                  <a:pt x="176741" y="281252"/>
                  <a:pt x="196850" y="327025"/>
                </a:cubicBezTo>
              </a:path>
            </a:pathLst>
          </a:custGeom>
          <a:noFill/>
          <a:ln w="6350">
            <a:solidFill>
              <a:schemeClr val="tx1"/>
            </a:solidFill>
            <a:prstDash val="dash"/>
            <a:tailEnd type="triangl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Table 78">
                <a:extLst>
                  <a:ext uri="{FF2B5EF4-FFF2-40B4-BE49-F238E27FC236}">
                    <a16:creationId xmlns:a16="http://schemas.microsoft.com/office/drawing/2014/main" id="{BB561C73-4850-EE06-ECE8-FA297A4D7A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2671" y="4680063"/>
              <a:ext cx="1506784" cy="1886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774">
                      <a:extLst>
                        <a:ext uri="{9D8B030D-6E8A-4147-A177-3AD203B41FA5}">
                          <a16:colId xmlns:a16="http://schemas.microsoft.com/office/drawing/2014/main" val="558362318"/>
                        </a:ext>
                      </a:extLst>
                    </a:gridCol>
                    <a:gridCol w="875249">
                      <a:extLst>
                        <a:ext uri="{9D8B030D-6E8A-4147-A177-3AD203B41FA5}">
                          <a16:colId xmlns:a16="http://schemas.microsoft.com/office/drawing/2014/main" val="3778615965"/>
                        </a:ext>
                      </a:extLst>
                    </a:gridCol>
                    <a:gridCol w="337761">
                      <a:extLst>
                        <a:ext uri="{9D8B030D-6E8A-4147-A177-3AD203B41FA5}">
                          <a16:colId xmlns:a16="http://schemas.microsoft.com/office/drawing/2014/main" val="727340048"/>
                        </a:ext>
                      </a:extLst>
                    </a:gridCol>
                  </a:tblGrid>
                  <a:tr h="25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键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N" sz="1700" b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读写集</a:t>
                          </a:r>
                          <a:endParaRPr lang="en-CN" sz="1700" b="0" dirty="0">
                            <a:solidFill>
                              <a:schemeClr val="tx1"/>
                            </a:solidFill>
                            <a:latin typeface="SimHei" panose="02010609060101010101" pitchFamily="49" charset="-122"/>
                            <a:ea typeface="SimHei" panose="02010609060101010101" pitchFamily="49" charset="-122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Hei" panose="02010609060101010101" pitchFamily="49" charset="-122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CN" sz="1700" b="0" dirty="0">
                            <a:solidFill>
                              <a:schemeClr val="tx1"/>
                            </a:solidFill>
                            <a:latin typeface="+mn-lt"/>
                            <a:ea typeface="SimHei" panose="02010609060101010101" pitchFamily="49" charset="-122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53157"/>
                      </a:ext>
                    </a:extLst>
                  </a:tr>
                  <a:tr h="4578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[</a:t>
                          </a:r>
                          <a:r>
                            <a:rPr lang="zh-CN" altLang="en-US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0</a:t>
                          </a:r>
                          <a:r>
                            <a:rPr lang="zh-CN" altLang="en-US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∅</a:t>
                          </a:r>
                          <a:endParaRPr lang="en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7749842"/>
                      </a:ext>
                    </a:extLst>
                  </a:tr>
                  <a:tr h="4578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200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∅</a:t>
                          </a:r>
                          <a:endParaRPr lang="en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470668"/>
                      </a:ext>
                    </a:extLst>
                  </a:tr>
                  <a:tr h="4578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∅</a:t>
                          </a:r>
                          <a:endParaRPr lang="en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3257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Table 78">
                <a:extLst>
                  <a:ext uri="{FF2B5EF4-FFF2-40B4-BE49-F238E27FC236}">
                    <a16:creationId xmlns:a16="http://schemas.microsoft.com/office/drawing/2014/main" id="{BB561C73-4850-EE06-ECE8-FA297A4D7A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930915"/>
                  </p:ext>
                </p:extLst>
              </p:nvPr>
            </p:nvGraphicFramePr>
            <p:xfrm>
              <a:off x="1902671" y="4680063"/>
              <a:ext cx="1506784" cy="1886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774">
                      <a:extLst>
                        <a:ext uri="{9D8B030D-6E8A-4147-A177-3AD203B41FA5}">
                          <a16:colId xmlns:a16="http://schemas.microsoft.com/office/drawing/2014/main" val="558362318"/>
                        </a:ext>
                      </a:extLst>
                    </a:gridCol>
                    <a:gridCol w="875249">
                      <a:extLst>
                        <a:ext uri="{9D8B030D-6E8A-4147-A177-3AD203B41FA5}">
                          <a16:colId xmlns:a16="http://schemas.microsoft.com/office/drawing/2014/main" val="3778615965"/>
                        </a:ext>
                      </a:extLst>
                    </a:gridCol>
                    <a:gridCol w="337761">
                      <a:extLst>
                        <a:ext uri="{9D8B030D-6E8A-4147-A177-3AD203B41FA5}">
                          <a16:colId xmlns:a16="http://schemas.microsoft.com/office/drawing/2014/main" val="727340048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键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N" sz="1700" b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读写集</a:t>
                          </a:r>
                          <a:endParaRPr lang="en-CN" sz="1700" b="0" dirty="0">
                            <a:solidFill>
                              <a:schemeClr val="tx1"/>
                            </a:solidFill>
                            <a:latin typeface="SimHei" panose="02010609060101010101" pitchFamily="49" charset="-122"/>
                            <a:ea typeface="SimHei" panose="02010609060101010101" pitchFamily="49" charset="-122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444" t="-23810" r="-3704" b="-6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53157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0465" r="-426087" b="-22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[</a:t>
                          </a:r>
                          <a:r>
                            <a:rPr lang="zh-CN" altLang="en-US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0</a:t>
                          </a:r>
                          <a:r>
                            <a:rPr lang="zh-CN" altLang="en-US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∅</a:t>
                          </a:r>
                          <a:endParaRPr lang="en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7749842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0465" r="-426087" b="-12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∅</a:t>
                          </a:r>
                          <a:endParaRPr lang="en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470668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60465" r="-426087" b="-2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∅</a:t>
                          </a:r>
                          <a:endParaRPr lang="en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32574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8A67EEDD-1876-64D8-03F1-61052324557F}"/>
              </a:ext>
            </a:extLst>
          </p:cNvPr>
          <p:cNvGrpSpPr/>
          <p:nvPr/>
        </p:nvGrpSpPr>
        <p:grpSpPr>
          <a:xfrm>
            <a:off x="3527907" y="1753018"/>
            <a:ext cx="1343919" cy="1011810"/>
            <a:chOff x="317500" y="517037"/>
            <a:chExt cx="396876" cy="298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FD8B4E-0A29-A0B4-F48B-1D00574D6717}"/>
                </a:ext>
              </a:extLst>
            </p:cNvPr>
            <p:cNvSpPr/>
            <p:nvPr/>
          </p:nvSpPr>
          <p:spPr>
            <a:xfrm>
              <a:off x="339725" y="698505"/>
              <a:ext cx="356393" cy="984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 </a:t>
              </a:r>
              <a:r>
                <a:rPr kumimoji="0" lang="en-US" altLang="zh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rank</a:t>
              </a:r>
              <a:r>
                <a:rPr kumimoji="0" lang="zh-CN" altLang="en-US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 </a:t>
              </a:r>
              <a:r>
                <a:rPr kumimoji="0" lang="en-US" altLang="zh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42777DD-3E29-73A5-B0E4-FA753BC51472}"/>
                    </a:ext>
                  </a:extLst>
                </p:cNvPr>
                <p:cNvSpPr/>
                <p:nvPr/>
              </p:nvSpPr>
              <p:spPr>
                <a:xfrm>
                  <a:off x="537799" y="710936"/>
                  <a:ext cx="60325" cy="7619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69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69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altLang="zh-CN" sz="169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CN" sz="169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CN" sz="169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SimHei" panose="02010609060101010101" pitchFamily="49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8EBBF97-9CD6-52CF-5854-6B750D0AC1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99" y="710936"/>
                  <a:ext cx="60325" cy="76199"/>
                </a:xfrm>
                <a:prstGeom prst="rect">
                  <a:avLst/>
                </a:prstGeom>
                <a:blipFill>
                  <a:blip r:embed="rId4"/>
                  <a:stretch>
                    <a:fillRect l="-66667" t="-14286" r="-16667" b="-42857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F7C963C6-634A-C0E5-9E28-4FF772BBD7E2}"/>
                </a:ext>
              </a:extLst>
            </p:cNvPr>
            <p:cNvSpPr/>
            <p:nvPr/>
          </p:nvSpPr>
          <p:spPr>
            <a:xfrm>
              <a:off x="339725" y="588686"/>
              <a:ext cx="356393" cy="984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 </a:t>
              </a:r>
              <a:r>
                <a:rPr kumimoji="0" lang="en-US" altLang="zh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rank</a:t>
              </a:r>
              <a:r>
                <a:rPr kumimoji="0" lang="zh-CN" altLang="en-US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 </a:t>
              </a:r>
              <a:r>
                <a:rPr kumimoji="0" lang="en-US" altLang="zh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8">
                  <a:extLst>
                    <a:ext uri="{FF2B5EF4-FFF2-40B4-BE49-F238E27FC236}">
                      <a16:creationId xmlns:a16="http://schemas.microsoft.com/office/drawing/2014/main" id="{7BDB2D51-34AF-383F-7947-21FD527A607C}"/>
                    </a:ext>
                  </a:extLst>
                </p:cNvPr>
                <p:cNvSpPr/>
                <p:nvPr/>
              </p:nvSpPr>
              <p:spPr>
                <a:xfrm>
                  <a:off x="537799" y="601117"/>
                  <a:ext cx="60325" cy="7619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zh-CN" altLang="en-US" sz="1693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SimHei" panose="02010609060101010101" pitchFamily="49" charset="-122"/>
                      <a:cs typeface="+mn-cs"/>
                    </a:rPr>
                    <a:t> </a:t>
                  </a:r>
                  <a:endParaRPr kumimoji="0" lang="en-CN" sz="169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SimHei" panose="02010609060101010101" pitchFamily="49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Rectangle 8">
                  <a:extLst>
                    <a:ext uri="{FF2B5EF4-FFF2-40B4-BE49-F238E27FC236}">
                      <a16:creationId xmlns:a16="http://schemas.microsoft.com/office/drawing/2014/main" id="{3BD13B24-4E38-99EE-0711-BEFBE6ADCF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99" y="601117"/>
                  <a:ext cx="60325" cy="76199"/>
                </a:xfrm>
                <a:prstGeom prst="rect">
                  <a:avLst/>
                </a:prstGeom>
                <a:blipFill>
                  <a:blip r:embed="rId5"/>
                  <a:stretch>
                    <a:fillRect l="-33333" r="-16667" b="-14286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9">
                  <a:extLst>
                    <a:ext uri="{FF2B5EF4-FFF2-40B4-BE49-F238E27FC236}">
                      <a16:creationId xmlns:a16="http://schemas.microsoft.com/office/drawing/2014/main" id="{B31B568A-55A1-17FC-0D3F-56FA3B65B6AD}"/>
                    </a:ext>
                  </a:extLst>
                </p:cNvPr>
                <p:cNvSpPr/>
                <p:nvPr/>
              </p:nvSpPr>
              <p:spPr>
                <a:xfrm>
                  <a:off x="616198" y="601116"/>
                  <a:ext cx="60325" cy="7619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69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69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altLang="zh-CN" sz="169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CN" sz="169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CN" sz="169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SimHei" panose="02010609060101010101" pitchFamily="49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Rectangle 9">
                  <a:extLst>
                    <a:ext uri="{FF2B5EF4-FFF2-40B4-BE49-F238E27FC236}">
                      <a16:creationId xmlns:a16="http://schemas.microsoft.com/office/drawing/2014/main" id="{3E93F3B8-29C5-6CE7-32E0-94DA82B19E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198" y="601116"/>
                  <a:ext cx="60325" cy="76199"/>
                </a:xfrm>
                <a:prstGeom prst="rect">
                  <a:avLst/>
                </a:prstGeom>
                <a:blipFill>
                  <a:blip r:embed="rId6"/>
                  <a:stretch>
                    <a:fillRect l="-50000" t="-14286" r="-16667" b="-42857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5F7D8ED-EC19-3F99-4CBC-5F3A6AC09340}"/>
                </a:ext>
              </a:extLst>
            </p:cNvPr>
            <p:cNvSpPr/>
            <p:nvPr/>
          </p:nvSpPr>
          <p:spPr>
            <a:xfrm>
              <a:off x="317500" y="517037"/>
              <a:ext cx="396876" cy="29880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ts val="23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693" b="1" i="0" u="none" strike="noStrike" kern="1200" cap="none" spc="0" normalizeH="0" baseline="0" noProof="0" dirty="0">
                  <a:ln>
                    <a:noFill/>
                  </a:ln>
                  <a:solidFill>
                    <a:srgbClr val="426FBE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Step</a:t>
              </a:r>
              <a:r>
                <a:rPr kumimoji="1" lang="zh-CN" altLang="en-US" sz="1693" b="1" i="0" u="none" strike="noStrike" kern="1200" cap="none" spc="0" normalizeH="0" baseline="0" noProof="0" dirty="0">
                  <a:ln>
                    <a:noFill/>
                  </a:ln>
                  <a:solidFill>
                    <a:srgbClr val="426FBE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 </a:t>
              </a:r>
              <a:r>
                <a:rPr kumimoji="1" lang="en-US" altLang="zh-CN" sz="1693" b="1" i="0" u="none" strike="noStrike" kern="1200" cap="none" spc="0" normalizeH="0" baseline="0" noProof="0" dirty="0">
                  <a:ln>
                    <a:noFill/>
                  </a:ln>
                  <a:solidFill>
                    <a:srgbClr val="426FBE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78">
                <a:extLst>
                  <a:ext uri="{FF2B5EF4-FFF2-40B4-BE49-F238E27FC236}">
                    <a16:creationId xmlns:a16="http://schemas.microsoft.com/office/drawing/2014/main" id="{3C6CB3CA-45AE-5AC5-DDC6-4EE69C4E51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62092" y="4681142"/>
              <a:ext cx="1923299" cy="1886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260">
                      <a:extLst>
                        <a:ext uri="{9D8B030D-6E8A-4147-A177-3AD203B41FA5}">
                          <a16:colId xmlns:a16="http://schemas.microsoft.com/office/drawing/2014/main" val="558362318"/>
                        </a:ext>
                      </a:extLst>
                    </a:gridCol>
                    <a:gridCol w="1151269">
                      <a:extLst>
                        <a:ext uri="{9D8B030D-6E8A-4147-A177-3AD203B41FA5}">
                          <a16:colId xmlns:a16="http://schemas.microsoft.com/office/drawing/2014/main" val="3778615965"/>
                        </a:ext>
                      </a:extLst>
                    </a:gridCol>
                    <a:gridCol w="319770">
                      <a:extLst>
                        <a:ext uri="{9D8B030D-6E8A-4147-A177-3AD203B41FA5}">
                          <a16:colId xmlns:a16="http://schemas.microsoft.com/office/drawing/2014/main" val="727340048"/>
                        </a:ext>
                      </a:extLst>
                    </a:gridCol>
                  </a:tblGrid>
                  <a:tr h="25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键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读写集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Hei" panose="02010609060101010101" pitchFamily="49" charset="-122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CN" altLang="zh-CN" sz="1700" b="0" dirty="0">
                            <a:solidFill>
                              <a:schemeClr val="tx1"/>
                            </a:solidFill>
                            <a:latin typeface="+mn-lt"/>
                            <a:ea typeface="SimHei" panose="02010609060101010101" pitchFamily="49" charset="-122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53157"/>
                      </a:ext>
                    </a:extLst>
                  </a:tr>
                  <a:tr h="4568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</a:p>
                        <a:p>
                          <a:pPr mar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W: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⟨0,</m:t>
                              </m:r>
                              <m:r>
                                <a:rPr lang="zh-CN" altLang="en-US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700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00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sz="1700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CN" sz="1700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altLang="zh-CN" sz="170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7749842"/>
                      </a:ext>
                    </a:extLst>
                  </a:tr>
                  <a:tr h="4568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200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</a:p>
                        <a:p>
                          <a:pPr mar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W: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⟨0,</m:t>
                              </m:r>
                              <m:r>
                                <a:rPr lang="zh-CN" altLang="en-US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700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00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sz="1700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CN" sz="1700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CN" sz="1700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470668"/>
                      </a:ext>
                    </a:extLst>
                  </a:tr>
                  <a:tr h="4568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</a:p>
                        <a:p>
                          <a:pPr mar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W: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⟨0,</m:t>
                              </m:r>
                              <m:r>
                                <a:rPr lang="zh-CN" altLang="en-US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700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00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sz="1700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CN" sz="1700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3257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78">
                <a:extLst>
                  <a:ext uri="{FF2B5EF4-FFF2-40B4-BE49-F238E27FC236}">
                    <a16:creationId xmlns:a16="http://schemas.microsoft.com/office/drawing/2014/main" id="{3C6CB3CA-45AE-5AC5-DDC6-4EE69C4E51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3407949"/>
                  </p:ext>
                </p:extLst>
              </p:nvPr>
            </p:nvGraphicFramePr>
            <p:xfrm>
              <a:off x="4062092" y="4681142"/>
              <a:ext cx="1923299" cy="1886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260">
                      <a:extLst>
                        <a:ext uri="{9D8B030D-6E8A-4147-A177-3AD203B41FA5}">
                          <a16:colId xmlns:a16="http://schemas.microsoft.com/office/drawing/2014/main" val="558362318"/>
                        </a:ext>
                      </a:extLst>
                    </a:gridCol>
                    <a:gridCol w="1151269">
                      <a:extLst>
                        <a:ext uri="{9D8B030D-6E8A-4147-A177-3AD203B41FA5}">
                          <a16:colId xmlns:a16="http://schemas.microsoft.com/office/drawing/2014/main" val="3778615965"/>
                        </a:ext>
                      </a:extLst>
                    </a:gridCol>
                    <a:gridCol w="319770">
                      <a:extLst>
                        <a:ext uri="{9D8B030D-6E8A-4147-A177-3AD203B41FA5}">
                          <a16:colId xmlns:a16="http://schemas.microsoft.com/office/drawing/2014/main" val="727340048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键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读写集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12000" t="-23810" b="-6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53157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60465" r="-325000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130" t="-60465" r="-27174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altLang="zh-CN" sz="170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7749842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60465" r="-325000" b="-1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130" t="-160465" r="-27174" b="-1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CN" sz="1700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470668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260465" r="-325000" b="-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130" t="-260465" r="-27174" b="-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32574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78">
                <a:extLst>
                  <a:ext uri="{FF2B5EF4-FFF2-40B4-BE49-F238E27FC236}">
                    <a16:creationId xmlns:a16="http://schemas.microsoft.com/office/drawing/2014/main" id="{6265C9DE-D2B9-0B19-3FE9-D6A2EA42F3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06668" y="4680063"/>
              <a:ext cx="1581707" cy="1886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382">
                      <a:extLst>
                        <a:ext uri="{9D8B030D-6E8A-4147-A177-3AD203B41FA5}">
                          <a16:colId xmlns:a16="http://schemas.microsoft.com/office/drawing/2014/main" val="558362318"/>
                        </a:ext>
                      </a:extLst>
                    </a:gridCol>
                    <a:gridCol w="1043176">
                      <a:extLst>
                        <a:ext uri="{9D8B030D-6E8A-4147-A177-3AD203B41FA5}">
                          <a16:colId xmlns:a16="http://schemas.microsoft.com/office/drawing/2014/main" val="3778615965"/>
                        </a:ext>
                      </a:extLst>
                    </a:gridCol>
                    <a:gridCol w="230149">
                      <a:extLst>
                        <a:ext uri="{9D8B030D-6E8A-4147-A177-3AD203B41FA5}">
                          <a16:colId xmlns:a16="http://schemas.microsoft.com/office/drawing/2014/main" val="727340048"/>
                        </a:ext>
                      </a:extLst>
                    </a:gridCol>
                  </a:tblGrid>
                  <a:tr h="25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键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读写集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Hei" panose="02010609060101010101" pitchFamily="49" charset="-122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CN" altLang="zh-CN" sz="1700" b="0" dirty="0">
                            <a:solidFill>
                              <a:schemeClr val="tx1"/>
                            </a:solidFill>
                            <a:latin typeface="+mn-lt"/>
                            <a:ea typeface="SimHei" panose="02010609060101010101" pitchFamily="49" charset="-122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53157"/>
                      </a:ext>
                    </a:extLst>
                  </a:tr>
                  <a:tr h="4578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∅</a:t>
                          </a:r>
                          <a:endParaRPr lang="en-CN" altLang="zh-CN" sz="17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7749842"/>
                      </a:ext>
                    </a:extLst>
                  </a:tr>
                  <a:tr h="4578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200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∅</a:t>
                          </a:r>
                          <a:r>
                            <a:rPr lang="zh-CN" altLang="en-US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endParaRPr lang="en-CN" altLang="zh-CN" sz="17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470668"/>
                      </a:ext>
                    </a:extLst>
                  </a:tr>
                  <a:tr h="4568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∅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⟨0,</m:t>
                              </m:r>
                              <m:r>
                                <a:rPr lang="zh-CN" altLang="en-US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7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sz="17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endParaRPr lang="en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3257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78">
                <a:extLst>
                  <a:ext uri="{FF2B5EF4-FFF2-40B4-BE49-F238E27FC236}">
                    <a16:creationId xmlns:a16="http://schemas.microsoft.com/office/drawing/2014/main" id="{6265C9DE-D2B9-0B19-3FE9-D6A2EA42F3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0208443"/>
                  </p:ext>
                </p:extLst>
              </p:nvPr>
            </p:nvGraphicFramePr>
            <p:xfrm>
              <a:off x="9706668" y="4680063"/>
              <a:ext cx="1581707" cy="1886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382">
                      <a:extLst>
                        <a:ext uri="{9D8B030D-6E8A-4147-A177-3AD203B41FA5}">
                          <a16:colId xmlns:a16="http://schemas.microsoft.com/office/drawing/2014/main" val="558362318"/>
                        </a:ext>
                      </a:extLst>
                    </a:gridCol>
                    <a:gridCol w="1043176">
                      <a:extLst>
                        <a:ext uri="{9D8B030D-6E8A-4147-A177-3AD203B41FA5}">
                          <a16:colId xmlns:a16="http://schemas.microsoft.com/office/drawing/2014/main" val="3778615965"/>
                        </a:ext>
                      </a:extLst>
                    </a:gridCol>
                    <a:gridCol w="230149">
                      <a:extLst>
                        <a:ext uri="{9D8B030D-6E8A-4147-A177-3AD203B41FA5}">
                          <a16:colId xmlns:a16="http://schemas.microsoft.com/office/drawing/2014/main" val="727340048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键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读写集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00000" t="-23810" r="-5556" b="-6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53157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167" t="-60465" r="-425000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∅</a:t>
                          </a:r>
                          <a:endParaRPr lang="en-CN" altLang="zh-CN" sz="17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7749842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167" t="-160465" r="-425000" b="-1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∅</a:t>
                          </a:r>
                          <a:r>
                            <a:rPr lang="zh-CN" altLang="en-US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endParaRPr lang="en-CN" altLang="zh-CN" sz="17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470668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167" t="-260465" r="-425000" b="-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120" t="-260465" r="-22892" b="-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32574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78">
                <a:extLst>
                  <a:ext uri="{FF2B5EF4-FFF2-40B4-BE49-F238E27FC236}">
                    <a16:creationId xmlns:a16="http://schemas.microsoft.com/office/drawing/2014/main" id="{AB5FE350-CDF6-6787-C51C-0B676B855A0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77823" y="10205395"/>
              <a:ext cx="1803750" cy="1886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948">
                      <a:extLst>
                        <a:ext uri="{9D8B030D-6E8A-4147-A177-3AD203B41FA5}">
                          <a16:colId xmlns:a16="http://schemas.microsoft.com/office/drawing/2014/main" val="558362318"/>
                        </a:ext>
                      </a:extLst>
                    </a:gridCol>
                    <a:gridCol w="1158014">
                      <a:extLst>
                        <a:ext uri="{9D8B030D-6E8A-4147-A177-3AD203B41FA5}">
                          <a16:colId xmlns:a16="http://schemas.microsoft.com/office/drawing/2014/main" val="3778615965"/>
                        </a:ext>
                      </a:extLst>
                    </a:gridCol>
                    <a:gridCol w="311788">
                      <a:extLst>
                        <a:ext uri="{9D8B030D-6E8A-4147-A177-3AD203B41FA5}">
                          <a16:colId xmlns:a16="http://schemas.microsoft.com/office/drawing/2014/main" val="727340048"/>
                        </a:ext>
                      </a:extLst>
                    </a:gridCol>
                  </a:tblGrid>
                  <a:tr h="25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700" b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键</a:t>
                          </a:r>
                          <a:endParaRPr lang="en-CN" sz="1700" b="0" dirty="0">
                            <a:solidFill>
                              <a:schemeClr val="tx1"/>
                            </a:solidFill>
                            <a:latin typeface="SimHei" panose="02010609060101010101" pitchFamily="49" charset="-122"/>
                            <a:ea typeface="SimHei" panose="02010609060101010101" pitchFamily="49" charset="-122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读写集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Hei" panose="02010609060101010101" pitchFamily="49" charset="-122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CN" altLang="zh-CN" sz="1700" b="0" dirty="0">
                            <a:solidFill>
                              <a:schemeClr val="tx1"/>
                            </a:solidFill>
                            <a:latin typeface="+mn-lt"/>
                            <a:ea typeface="SimHei" panose="02010609060101010101" pitchFamily="49" charset="-122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53157"/>
                      </a:ext>
                    </a:extLst>
                  </a:tr>
                  <a:tr h="4578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∅</a:t>
                          </a:r>
                          <a:endParaRPr lang="en-CN" altLang="zh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7749842"/>
                      </a:ext>
                    </a:extLst>
                  </a:tr>
                  <a:tr h="4568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200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∅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⟨</m:t>
                              </m:r>
                              <m:r>
                                <a:rPr lang="en-US" altLang="zh-CN" sz="1700" b="0" i="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lang="en-US" altLang="zh-CN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zh-CN" altLang="en-US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700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00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sz="1700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700" b="0" i="1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  <m:r>
                                <a:rPr lang="en-US" altLang="zh-CN" sz="1700" kern="1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CN" altLang="zh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470668"/>
                      </a:ext>
                    </a:extLst>
                  </a:tr>
                  <a:tr h="4568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∅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⟨0,</m:t>
                              </m:r>
                              <m:r>
                                <a:rPr lang="zh-CN" altLang="en-US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7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sz="17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3257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78">
                <a:extLst>
                  <a:ext uri="{FF2B5EF4-FFF2-40B4-BE49-F238E27FC236}">
                    <a16:creationId xmlns:a16="http://schemas.microsoft.com/office/drawing/2014/main" id="{AB5FE350-CDF6-6787-C51C-0B676B855A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440323"/>
                  </p:ext>
                </p:extLst>
              </p:nvPr>
            </p:nvGraphicFramePr>
            <p:xfrm>
              <a:off x="2777823" y="10205395"/>
              <a:ext cx="1803750" cy="1886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948">
                      <a:extLst>
                        <a:ext uri="{9D8B030D-6E8A-4147-A177-3AD203B41FA5}">
                          <a16:colId xmlns:a16="http://schemas.microsoft.com/office/drawing/2014/main" val="558362318"/>
                        </a:ext>
                      </a:extLst>
                    </a:gridCol>
                    <a:gridCol w="1158014">
                      <a:extLst>
                        <a:ext uri="{9D8B030D-6E8A-4147-A177-3AD203B41FA5}">
                          <a16:colId xmlns:a16="http://schemas.microsoft.com/office/drawing/2014/main" val="3778615965"/>
                        </a:ext>
                      </a:extLst>
                    </a:gridCol>
                    <a:gridCol w="311788">
                      <a:extLst>
                        <a:ext uri="{9D8B030D-6E8A-4147-A177-3AD203B41FA5}">
                          <a16:colId xmlns:a16="http://schemas.microsoft.com/office/drawing/2014/main" val="727340048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700" b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键</a:t>
                          </a:r>
                          <a:endParaRPr lang="en-CN" sz="1700" b="0" dirty="0">
                            <a:solidFill>
                              <a:schemeClr val="tx1"/>
                            </a:solidFill>
                            <a:latin typeface="SimHei" panose="02010609060101010101" pitchFamily="49" charset="-122"/>
                            <a:ea typeface="SimHei" panose="02010609060101010101" pitchFamily="49" charset="-122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读写集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72000" t="-23810" r="-4000" b="-6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53157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60465" r="-453846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r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]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W:</a:t>
                          </a: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∅</a:t>
                          </a:r>
                          <a:endParaRPr lang="en-CN" altLang="zh-CN" sz="17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7749842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60465" r="-453846" b="-1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8261" t="-160465" r="-28261" b="-1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470668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260465" r="-453846" b="-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8261" t="-260465" r="-28261" b="-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32574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 5">
            <a:extLst>
              <a:ext uri="{FF2B5EF4-FFF2-40B4-BE49-F238E27FC236}">
                <a16:creationId xmlns:a16="http://schemas.microsoft.com/office/drawing/2014/main" id="{5CADF143-9A94-351E-A36B-A93590734C28}"/>
              </a:ext>
            </a:extLst>
          </p:cNvPr>
          <p:cNvSpPr/>
          <p:nvPr/>
        </p:nvSpPr>
        <p:spPr>
          <a:xfrm>
            <a:off x="1493203" y="8038272"/>
            <a:ext cx="1005640" cy="33330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rank</a:t>
            </a: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DA95B630-3F47-2B32-6700-6DDFAC87179D}"/>
              </a:ext>
            </a:extLst>
          </p:cNvPr>
          <p:cNvSpPr/>
          <p:nvPr/>
        </p:nvSpPr>
        <p:spPr>
          <a:xfrm>
            <a:off x="1493203" y="7666398"/>
            <a:ext cx="1005640" cy="33330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rank</a:t>
            </a: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7CE55848-9A9F-8543-686D-A236C6B0A678}"/>
                  </a:ext>
                </a:extLst>
              </p:cNvPr>
              <p:cNvSpPr/>
              <p:nvPr/>
            </p:nvSpPr>
            <p:spPr>
              <a:xfrm>
                <a:off x="2163926" y="7708492"/>
                <a:ext cx="204275" cy="25802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9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9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69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zh-CN" altLang="en-US" sz="1693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SimHei" panose="02010609060101010101" pitchFamily="49" charset="-122"/>
                    <a:cs typeface="+mn-cs"/>
                  </a:rPr>
                  <a:t> </a:t>
                </a:r>
                <a:endParaRPr kumimoji="0" lang="en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7CE55848-9A9F-8543-686D-A236C6B0A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26" y="7708492"/>
                <a:ext cx="204275" cy="258028"/>
              </a:xfrm>
              <a:prstGeom prst="rect">
                <a:avLst/>
              </a:prstGeom>
              <a:blipFill>
                <a:blip r:embed="rId10"/>
                <a:stretch>
                  <a:fillRect l="-41176" r="-23529" b="-1428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FFB65D94-1B71-370F-B82A-E221AB4B9E86}"/>
              </a:ext>
            </a:extLst>
          </p:cNvPr>
          <p:cNvSpPr/>
          <p:nvPr/>
        </p:nvSpPr>
        <p:spPr>
          <a:xfrm>
            <a:off x="1417940" y="7423777"/>
            <a:ext cx="1166910" cy="101181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E4EEE228-E76E-E9BD-EA1B-07CE9C5155F2}"/>
              </a:ext>
            </a:extLst>
          </p:cNvPr>
          <p:cNvSpPr/>
          <p:nvPr/>
        </p:nvSpPr>
        <p:spPr>
          <a:xfrm>
            <a:off x="4731297" y="8046267"/>
            <a:ext cx="1075928" cy="33330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rank</a:t>
            </a: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72BED867-971F-BAB9-EB4A-94F606387C3D}"/>
                  </a:ext>
                </a:extLst>
              </p:cNvPr>
              <p:cNvSpPr/>
              <p:nvPr/>
            </p:nvSpPr>
            <p:spPr>
              <a:xfrm>
                <a:off x="5402024" y="8088362"/>
                <a:ext cx="204275" cy="25802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72BED867-971F-BAB9-EB4A-94F606387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24" y="8088362"/>
                <a:ext cx="204275" cy="258028"/>
              </a:xfrm>
              <a:prstGeom prst="rect">
                <a:avLst/>
              </a:prstGeom>
              <a:blipFill>
                <a:blip r:embed="rId11"/>
                <a:stretch>
                  <a:fillRect l="-76471" t="-4545" r="-23529" b="-36364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5">
            <a:extLst>
              <a:ext uri="{FF2B5EF4-FFF2-40B4-BE49-F238E27FC236}">
                <a16:creationId xmlns:a16="http://schemas.microsoft.com/office/drawing/2014/main" id="{D1C0ABC4-D6C8-54A7-6862-6A7CA24DAD32}"/>
              </a:ext>
            </a:extLst>
          </p:cNvPr>
          <p:cNvSpPr/>
          <p:nvPr/>
        </p:nvSpPr>
        <p:spPr>
          <a:xfrm>
            <a:off x="4731297" y="7674393"/>
            <a:ext cx="1075928" cy="33330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rank</a:t>
            </a: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2216FCE4-FF45-2160-EF58-85B7910F25B2}"/>
                  </a:ext>
                </a:extLst>
              </p:cNvPr>
              <p:cNvSpPr/>
              <p:nvPr/>
            </p:nvSpPr>
            <p:spPr>
              <a:xfrm>
                <a:off x="5402024" y="7716487"/>
                <a:ext cx="204275" cy="25802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2216FCE4-FF45-2160-EF58-85B7910F2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24" y="7716487"/>
                <a:ext cx="204275" cy="258028"/>
              </a:xfrm>
              <a:prstGeom prst="rect">
                <a:avLst/>
              </a:prstGeom>
              <a:blipFill>
                <a:blip r:embed="rId12"/>
                <a:stretch>
                  <a:fillRect l="-76471" t="-9524" r="-23529" b="-3809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FCA96703-2D85-6E78-0A7A-1DF63C5851E9}"/>
              </a:ext>
            </a:extLst>
          </p:cNvPr>
          <p:cNvSpPr/>
          <p:nvPr/>
        </p:nvSpPr>
        <p:spPr>
          <a:xfrm>
            <a:off x="4656038" y="7431772"/>
            <a:ext cx="1241644" cy="101181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2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7D17DCC-5A7C-32E8-D039-EF66743EDFC9}"/>
              </a:ext>
            </a:extLst>
          </p:cNvPr>
          <p:cNvSpPr txBox="1"/>
          <p:nvPr/>
        </p:nvSpPr>
        <p:spPr>
          <a:xfrm>
            <a:off x="2279240" y="3676038"/>
            <a:ext cx="1650106" cy="60236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队首优先级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=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∞</a:t>
            </a:r>
          </a:p>
          <a:p>
            <a:pPr marL="0" marR="0" lvl="0" indent="0" algn="ctr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∞ 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&gt;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0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，训练</a:t>
            </a:r>
            <a:endParaRPr kumimoji="0" lang="en-CN" altLang="zh-CN" sz="16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891EBB2-430E-CA73-AED4-F59D94DCE434}"/>
              </a:ext>
            </a:extLst>
          </p:cNvPr>
          <p:cNvSpPr txBox="1"/>
          <p:nvPr/>
        </p:nvSpPr>
        <p:spPr>
          <a:xfrm>
            <a:off x="4023219" y="3687331"/>
            <a:ext cx="1802191" cy="57647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在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R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集中删除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在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W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集中记录更新</a:t>
            </a:r>
            <a:endParaRPr kumimoji="1" lang="en-US" altLang="zh-CN" sz="169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3996111D-7DA7-1C92-A370-5EFB423FCEB8}"/>
              </a:ext>
            </a:extLst>
          </p:cNvPr>
          <p:cNvSpPr txBox="1"/>
          <p:nvPr/>
        </p:nvSpPr>
        <p:spPr>
          <a:xfrm>
            <a:off x="6838491" y="3675681"/>
            <a:ext cx="1667065" cy="60286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队首优先级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=1</a:t>
            </a:r>
            <a:endParaRPr kumimoji="0" lang="en-US" altLang="zh-CN" sz="169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 ≯</a:t>
            </a: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，等待</a:t>
            </a:r>
            <a:endParaRPr kumimoji="0" lang="en-CN" altLang="zh-CN" sz="16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9235FB7-A2FB-3AE7-2EA9-6435212BB475}"/>
              </a:ext>
            </a:extLst>
          </p:cNvPr>
          <p:cNvSpPr txBox="1"/>
          <p:nvPr/>
        </p:nvSpPr>
        <p:spPr>
          <a:xfrm>
            <a:off x="509173" y="8815517"/>
            <a:ext cx="1650106" cy="60236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队首优先级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=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∞</a:t>
            </a:r>
          </a:p>
          <a:p>
            <a:pPr marL="0" marR="0" lvl="0" indent="0" algn="ctr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∞ 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&gt;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，训练</a:t>
            </a:r>
            <a:endParaRPr kumimoji="0" lang="en-CN" altLang="zh-CN" sz="16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25B6851-2201-69F0-7125-FEC37394AC62}"/>
              </a:ext>
            </a:extLst>
          </p:cNvPr>
          <p:cNvSpPr txBox="1"/>
          <p:nvPr/>
        </p:nvSpPr>
        <p:spPr>
          <a:xfrm>
            <a:off x="4083822" y="8815518"/>
            <a:ext cx="1675798" cy="94288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队首优先级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=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∞</a:t>
            </a:r>
          </a:p>
          <a:p>
            <a:pPr marL="0" marR="0" lvl="0" indent="0" algn="ctr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∞ 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&gt;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2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，训练</a:t>
            </a:r>
            <a:endParaRPr kumimoji="0" lang="en-CN" altLang="zh-CN" sz="16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6277D26-8499-EBDA-CE88-CA15E97C19C1}"/>
              </a:ext>
            </a:extLst>
          </p:cNvPr>
          <p:cNvSpPr txBox="1"/>
          <p:nvPr/>
        </p:nvSpPr>
        <p:spPr>
          <a:xfrm>
            <a:off x="2225896" y="8826809"/>
            <a:ext cx="1802191" cy="57647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在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R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集中删除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在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W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集中记录更新</a:t>
            </a:r>
            <a:endParaRPr kumimoji="1" lang="en-US" altLang="zh-CN" sz="169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78">
                <a:extLst>
                  <a:ext uri="{FF2B5EF4-FFF2-40B4-BE49-F238E27FC236}">
                    <a16:creationId xmlns:a16="http://schemas.microsoft.com/office/drawing/2014/main" id="{4E97FB7E-3D63-3029-7231-A2DAAA93255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33653" y="4681142"/>
              <a:ext cx="1848124" cy="1886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5570">
                      <a:extLst>
                        <a:ext uri="{9D8B030D-6E8A-4147-A177-3AD203B41FA5}">
                          <a16:colId xmlns:a16="http://schemas.microsoft.com/office/drawing/2014/main" val="558362318"/>
                        </a:ext>
                      </a:extLst>
                    </a:gridCol>
                    <a:gridCol w="1094661">
                      <a:extLst>
                        <a:ext uri="{9D8B030D-6E8A-4147-A177-3AD203B41FA5}">
                          <a16:colId xmlns:a16="http://schemas.microsoft.com/office/drawing/2014/main" val="3778615965"/>
                        </a:ext>
                      </a:extLst>
                    </a:gridCol>
                    <a:gridCol w="407893">
                      <a:extLst>
                        <a:ext uri="{9D8B030D-6E8A-4147-A177-3AD203B41FA5}">
                          <a16:colId xmlns:a16="http://schemas.microsoft.com/office/drawing/2014/main" val="727340048"/>
                        </a:ext>
                      </a:extLst>
                    </a:gridCol>
                  </a:tblGrid>
                  <a:tr h="25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键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读写集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Hei" panose="02010609060101010101" pitchFamily="49" charset="-122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CN" altLang="zh-CN" sz="1700" b="0" dirty="0">
                            <a:solidFill>
                              <a:schemeClr val="tx1"/>
                            </a:solidFill>
                            <a:latin typeface="+mn-lt"/>
                            <a:ea typeface="SimHei" panose="02010609060101010101" pitchFamily="49" charset="-122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53157"/>
                      </a:ext>
                    </a:extLst>
                  </a:tr>
                  <a:tr h="4568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zh-CN" altLang="en-US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</a:p>
                        <a:p>
                          <a:pPr mar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W: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⟨0,</m:t>
                              </m:r>
                              <m:r>
                                <a:rPr lang="zh-CN" altLang="en-US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7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sz="17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CN" sz="17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CN" sz="1700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7749842"/>
                      </a:ext>
                    </a:extLst>
                  </a:tr>
                  <a:tr h="4568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200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</a:p>
                        <a:p>
                          <a:pPr mar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W: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⟨0,</m:t>
                              </m:r>
                              <m:r>
                                <a:rPr lang="zh-CN" altLang="en-US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7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sz="17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CN" sz="17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470668"/>
                      </a:ext>
                    </a:extLst>
                  </a:tr>
                  <a:tr h="4568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</a:p>
                        <a:p>
                          <a:pPr marL="0" algn="l" defTabSz="24003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W: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⟨0,</m:t>
                              </m:r>
                              <m:r>
                                <a:rPr lang="zh-CN" altLang="en-US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7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sz="17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7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altLang="zh-CN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r>
                            <a:rPr lang="zh-CN" altLang="en-US" sz="17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CN" sz="17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3257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78">
                <a:extLst>
                  <a:ext uri="{FF2B5EF4-FFF2-40B4-BE49-F238E27FC236}">
                    <a16:creationId xmlns:a16="http://schemas.microsoft.com/office/drawing/2014/main" id="{4E97FB7E-3D63-3029-7231-A2DAAA9325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3199341"/>
                  </p:ext>
                </p:extLst>
              </p:nvPr>
            </p:nvGraphicFramePr>
            <p:xfrm>
              <a:off x="6533653" y="4681142"/>
              <a:ext cx="1848124" cy="18867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5570">
                      <a:extLst>
                        <a:ext uri="{9D8B030D-6E8A-4147-A177-3AD203B41FA5}">
                          <a16:colId xmlns:a16="http://schemas.microsoft.com/office/drawing/2014/main" val="558362318"/>
                        </a:ext>
                      </a:extLst>
                    </a:gridCol>
                    <a:gridCol w="1094661">
                      <a:extLst>
                        <a:ext uri="{9D8B030D-6E8A-4147-A177-3AD203B41FA5}">
                          <a16:colId xmlns:a16="http://schemas.microsoft.com/office/drawing/2014/main" val="3778615965"/>
                        </a:ext>
                      </a:extLst>
                    </a:gridCol>
                    <a:gridCol w="407893">
                      <a:extLst>
                        <a:ext uri="{9D8B030D-6E8A-4147-A177-3AD203B41FA5}">
                          <a16:colId xmlns:a16="http://schemas.microsoft.com/office/drawing/2014/main" val="727340048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键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N" sz="1700" b="0" dirty="0">
                              <a:solidFill>
                                <a:schemeClr val="tx1"/>
                              </a:solidFill>
                              <a:latin typeface="SimHei" panose="02010609060101010101" pitchFamily="49" charset="-122"/>
                              <a:ea typeface="SimHei" panose="02010609060101010101" pitchFamily="49" charset="-122"/>
                            </a:rPr>
                            <a:t>读写集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56250" t="-23810" r="-3125" b="-6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53157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60465" r="-444444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034" t="-60465" r="-37931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CN" sz="1700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7749842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160465" r="-444444" b="-1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034" t="-160465" r="-37931" b="-1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470668"/>
                      </a:ext>
                    </a:extLst>
                  </a:tr>
                  <a:tr h="542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260465" r="-444444" b="-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24381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034" t="-260465" r="-37931" b="-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2336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700" dirty="0">
                              <a:solidFill>
                                <a:schemeClr val="tx1"/>
                              </a:solidFill>
                            </a:rPr>
                            <a:t>∞</a:t>
                          </a:r>
                          <a:endParaRPr lang="en-CN" sz="1700" dirty="0"/>
                        </a:p>
                      </a:txBody>
                      <a:tcPr marL="0" marR="0"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32574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2130123-1424-5358-178C-FA64AB326173}"/>
              </a:ext>
            </a:extLst>
          </p:cNvPr>
          <p:cNvSpPr txBox="1"/>
          <p:nvPr/>
        </p:nvSpPr>
        <p:spPr>
          <a:xfrm>
            <a:off x="1265172" y="3673637"/>
            <a:ext cx="924223" cy="60704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向后预取</a:t>
            </a:r>
            <a:endParaRPr kumimoji="0" lang="en-US" altLang="zh-CN" sz="169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0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&amp;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  <a:endParaRPr kumimoji="1" lang="en-CN" altLang="zh-CN" sz="1693" b="1" i="0" u="none" strike="noStrike" kern="1200" cap="none" spc="0" normalizeH="0" baseline="0" noProof="0">
              <a:ln>
                <a:noFill/>
              </a:ln>
              <a:solidFill>
                <a:srgbClr val="426FB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3500000-CE53-38F1-F65F-791E2446D28E}"/>
              </a:ext>
            </a:extLst>
          </p:cNvPr>
          <p:cNvSpPr txBox="1"/>
          <p:nvPr/>
        </p:nvSpPr>
        <p:spPr>
          <a:xfrm>
            <a:off x="5889796" y="3687331"/>
            <a:ext cx="915851" cy="57647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向后预取</a:t>
            </a:r>
            <a:endParaRPr kumimoji="0" lang="en-US" altLang="zh-CN" sz="169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2</a:t>
            </a:r>
            <a:endParaRPr kumimoji="1" lang="en-CN" altLang="zh-CN" sz="1693" b="1" i="0" u="none" strike="noStrike" kern="1200" cap="none" spc="0" normalizeH="0" baseline="0" noProof="0">
              <a:ln>
                <a:noFill/>
              </a:ln>
              <a:solidFill>
                <a:srgbClr val="426FB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96F8A1-5350-3452-1952-239F6A459A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2653" y="3101974"/>
            <a:ext cx="403708" cy="41566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120EB76-CDA0-AA0F-6038-00CF63575EB6}"/>
              </a:ext>
            </a:extLst>
          </p:cNvPr>
          <p:cNvSpPr txBox="1"/>
          <p:nvPr/>
        </p:nvSpPr>
        <p:spPr>
          <a:xfrm>
            <a:off x="5810958" y="8826809"/>
            <a:ext cx="1348662" cy="57647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训练结束，</a:t>
            </a:r>
            <a:endParaRPr kumimoji="1" lang="en-US" altLang="zh-CN" sz="169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刷入所有更新</a:t>
            </a:r>
            <a:endParaRPr kumimoji="0" lang="en-CN" altLang="zh-CN" sz="16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4DB1A21-2F83-E7EA-BF1B-CD1DC568633E}"/>
              </a:ext>
            </a:extLst>
          </p:cNvPr>
          <p:cNvSpPr/>
          <p:nvPr/>
        </p:nvSpPr>
        <p:spPr>
          <a:xfrm>
            <a:off x="2713589" y="11642945"/>
            <a:ext cx="1991958" cy="373851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E18A460-B6F6-90CB-4D74-2DAC8739751E}"/>
              </a:ext>
            </a:extLst>
          </p:cNvPr>
          <p:cNvSpPr txBox="1"/>
          <p:nvPr/>
        </p:nvSpPr>
        <p:spPr>
          <a:xfrm>
            <a:off x="166040" y="8445444"/>
            <a:ext cx="445956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黑体"/>
                <a:cs typeface="+mn-cs"/>
              </a:rPr>
              <a:t>❼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35653DA-7946-8654-32B2-FDACAE0E7AA0}"/>
              </a:ext>
            </a:extLst>
          </p:cNvPr>
          <p:cNvSpPr txBox="1"/>
          <p:nvPr/>
        </p:nvSpPr>
        <p:spPr>
          <a:xfrm>
            <a:off x="3679698" y="8445444"/>
            <a:ext cx="445956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黑体"/>
                <a:cs typeface="+mn-cs"/>
              </a:rPr>
              <a:t>❾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66C6F9B-5524-1266-62BA-08C589339E72}"/>
              </a:ext>
            </a:extLst>
          </p:cNvPr>
          <p:cNvSpPr txBox="1"/>
          <p:nvPr/>
        </p:nvSpPr>
        <p:spPr>
          <a:xfrm>
            <a:off x="5435983" y="8445444"/>
            <a:ext cx="445956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黑体"/>
                <a:cs typeface="+mn-cs"/>
              </a:rPr>
              <a:t>❿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7F6C765-9F82-86E3-FE3E-61B30F3C3B06}"/>
              </a:ext>
            </a:extLst>
          </p:cNvPr>
          <p:cNvSpPr txBox="1"/>
          <p:nvPr/>
        </p:nvSpPr>
        <p:spPr>
          <a:xfrm>
            <a:off x="-1200665" y="8445444"/>
            <a:ext cx="445956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黑体"/>
                <a:cs typeface="+mn-cs"/>
              </a:rPr>
              <a:t>❻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331ED5F-A9E8-BFAA-2B5C-F96A331C9672}"/>
              </a:ext>
            </a:extLst>
          </p:cNvPr>
          <p:cNvSpPr txBox="1"/>
          <p:nvPr/>
        </p:nvSpPr>
        <p:spPr>
          <a:xfrm>
            <a:off x="1855061" y="8445444"/>
            <a:ext cx="445956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黑体"/>
                <a:cs typeface="+mn-cs"/>
              </a:rPr>
              <a:t>❽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B7751AE1-F92D-1C11-CD43-6601C6364652}"/>
              </a:ext>
            </a:extLst>
          </p:cNvPr>
          <p:cNvSpPr txBox="1"/>
          <p:nvPr/>
        </p:nvSpPr>
        <p:spPr>
          <a:xfrm>
            <a:off x="206251" y="5304078"/>
            <a:ext cx="1710957" cy="3528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5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+mn-cs"/>
              </a:rPr>
              <a:t>优先级队列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93BC098F-1395-8C9E-0867-92E53DB95E6F}"/>
              </a:ext>
            </a:extLst>
          </p:cNvPr>
          <p:cNvSpPr/>
          <p:nvPr/>
        </p:nvSpPr>
        <p:spPr>
          <a:xfrm>
            <a:off x="5631667" y="2373383"/>
            <a:ext cx="1005640" cy="33330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rank</a:t>
            </a: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1B90BD8A-DA80-F7F7-3BA6-CEB5DBF05485}"/>
              </a:ext>
            </a:extLst>
          </p:cNvPr>
          <p:cNvSpPr/>
          <p:nvPr/>
        </p:nvSpPr>
        <p:spPr>
          <a:xfrm>
            <a:off x="5631667" y="2001509"/>
            <a:ext cx="1005640" cy="33330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rank</a:t>
            </a: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id="{E77FCCF8-6F50-5920-69F8-A8D195045AA8}"/>
                  </a:ext>
                </a:extLst>
              </p:cNvPr>
              <p:cNvSpPr/>
              <p:nvPr/>
            </p:nvSpPr>
            <p:spPr>
              <a:xfrm>
                <a:off x="6302390" y="2043603"/>
                <a:ext cx="204275" cy="25802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9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9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69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zh-CN" altLang="en-US" sz="1693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SimHei" panose="02010609060101010101" pitchFamily="49" charset="-122"/>
                    <a:cs typeface="+mn-cs"/>
                  </a:rPr>
                  <a:t> </a:t>
                </a:r>
                <a:endParaRPr kumimoji="0" lang="en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id="{E77FCCF8-6F50-5920-69F8-A8D195045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390" y="2043603"/>
                <a:ext cx="204275" cy="258028"/>
              </a:xfrm>
              <a:prstGeom prst="rect">
                <a:avLst/>
              </a:prstGeom>
              <a:blipFill>
                <a:blip r:embed="rId16"/>
                <a:stretch>
                  <a:fillRect l="-41176" r="-23529" b="-1363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9826B406-6462-1F71-74DE-4C20FBF9E2C6}"/>
              </a:ext>
            </a:extLst>
          </p:cNvPr>
          <p:cNvSpPr/>
          <p:nvPr/>
        </p:nvSpPr>
        <p:spPr>
          <a:xfrm>
            <a:off x="5556404" y="1758888"/>
            <a:ext cx="1166910" cy="101181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F34CEED7-263F-3876-5F0E-E0DDBFD15626}"/>
              </a:ext>
            </a:extLst>
          </p:cNvPr>
          <p:cNvSpPr/>
          <p:nvPr/>
        </p:nvSpPr>
        <p:spPr>
          <a:xfrm>
            <a:off x="7630433" y="2370195"/>
            <a:ext cx="1075928" cy="33330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rank</a:t>
            </a: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8">
                <a:extLst>
                  <a:ext uri="{FF2B5EF4-FFF2-40B4-BE49-F238E27FC236}">
                    <a16:creationId xmlns:a16="http://schemas.microsoft.com/office/drawing/2014/main" id="{16C8F06E-BEF2-647B-4858-CE47C5E617AA}"/>
                  </a:ext>
                </a:extLst>
              </p:cNvPr>
              <p:cNvSpPr/>
              <p:nvPr/>
            </p:nvSpPr>
            <p:spPr>
              <a:xfrm>
                <a:off x="8301160" y="2412290"/>
                <a:ext cx="204275" cy="25802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55" name="Rectangle 8">
                <a:extLst>
                  <a:ext uri="{FF2B5EF4-FFF2-40B4-BE49-F238E27FC236}">
                    <a16:creationId xmlns:a16="http://schemas.microsoft.com/office/drawing/2014/main" id="{16C8F06E-BEF2-647B-4858-CE47C5E61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160" y="2412290"/>
                <a:ext cx="204275" cy="258028"/>
              </a:xfrm>
              <a:prstGeom prst="rect">
                <a:avLst/>
              </a:prstGeom>
              <a:blipFill>
                <a:blip r:embed="rId17"/>
                <a:stretch>
                  <a:fillRect l="-76471" t="-9524" r="-23529" b="-3809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">
            <a:extLst>
              <a:ext uri="{FF2B5EF4-FFF2-40B4-BE49-F238E27FC236}">
                <a16:creationId xmlns:a16="http://schemas.microsoft.com/office/drawing/2014/main" id="{61C6EC92-CD5E-90FD-20E8-F25EFFA0F21A}"/>
              </a:ext>
            </a:extLst>
          </p:cNvPr>
          <p:cNvSpPr/>
          <p:nvPr/>
        </p:nvSpPr>
        <p:spPr>
          <a:xfrm>
            <a:off x="7630433" y="1998321"/>
            <a:ext cx="1075928" cy="33330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rank</a:t>
            </a:r>
            <a:r>
              <a:rPr kumimoji="0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8">
                <a:extLst>
                  <a:ext uri="{FF2B5EF4-FFF2-40B4-BE49-F238E27FC236}">
                    <a16:creationId xmlns:a16="http://schemas.microsoft.com/office/drawing/2014/main" id="{34DB7AA3-0E72-38E8-AE4D-BF0DCB3025B8}"/>
                  </a:ext>
                </a:extLst>
              </p:cNvPr>
              <p:cNvSpPr/>
              <p:nvPr/>
            </p:nvSpPr>
            <p:spPr>
              <a:xfrm>
                <a:off x="8301160" y="2040415"/>
                <a:ext cx="204275" cy="25802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1693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62" name="Rectangle 8">
                <a:extLst>
                  <a:ext uri="{FF2B5EF4-FFF2-40B4-BE49-F238E27FC236}">
                    <a16:creationId xmlns:a16="http://schemas.microsoft.com/office/drawing/2014/main" id="{34DB7AA3-0E72-38E8-AE4D-BF0DCB302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160" y="2040415"/>
                <a:ext cx="204275" cy="258028"/>
              </a:xfrm>
              <a:prstGeom prst="rect">
                <a:avLst/>
              </a:prstGeom>
              <a:blipFill>
                <a:blip r:embed="rId18"/>
                <a:stretch>
                  <a:fillRect l="-76471" t="-9524" r="-23529" b="-42857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62">
            <a:extLst>
              <a:ext uri="{FF2B5EF4-FFF2-40B4-BE49-F238E27FC236}">
                <a16:creationId xmlns:a16="http://schemas.microsoft.com/office/drawing/2014/main" id="{3C27B71F-BF50-1A89-3671-0A916EEB610B}"/>
              </a:ext>
            </a:extLst>
          </p:cNvPr>
          <p:cNvSpPr/>
          <p:nvPr/>
        </p:nvSpPr>
        <p:spPr>
          <a:xfrm>
            <a:off x="7555174" y="1755700"/>
            <a:ext cx="1241644" cy="101181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2</a:t>
            </a:r>
          </a:p>
        </p:txBody>
      </p: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2F7B2849-BA87-DD0E-DC4D-30E4574D8EBA}"/>
              </a:ext>
            </a:extLst>
          </p:cNvPr>
          <p:cNvCxnSpPr>
            <a:cxnSpLocks/>
          </p:cNvCxnSpPr>
          <p:nvPr/>
        </p:nvCxnSpPr>
        <p:spPr>
          <a:xfrm flipV="1">
            <a:off x="1934729" y="2962218"/>
            <a:ext cx="8817436" cy="1745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矩形 3">
            <a:extLst>
              <a:ext uri="{FF2B5EF4-FFF2-40B4-BE49-F238E27FC236}">
                <a16:creationId xmlns:a16="http://schemas.microsoft.com/office/drawing/2014/main" id="{349677F3-56D9-A636-35F3-D2DDCC3498A8}"/>
              </a:ext>
            </a:extLst>
          </p:cNvPr>
          <p:cNvSpPr/>
          <p:nvPr/>
        </p:nvSpPr>
        <p:spPr>
          <a:xfrm>
            <a:off x="0" y="0"/>
            <a:ext cx="12192000" cy="89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Frugal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关键技术（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）例子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C9CB7061-9E77-DDFC-1825-6A9714B1CF4E}"/>
              </a:ext>
            </a:extLst>
          </p:cNvPr>
          <p:cNvSpPr txBox="1"/>
          <p:nvPr/>
        </p:nvSpPr>
        <p:spPr>
          <a:xfrm>
            <a:off x="3364583" y="3084926"/>
            <a:ext cx="1179257" cy="2882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0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训练</a:t>
            </a:r>
            <a:endParaRPr kumimoji="0" lang="en-CN" altLang="zh-CN" sz="16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0" name="Step0前">
            <a:extLst>
              <a:ext uri="{FF2B5EF4-FFF2-40B4-BE49-F238E27FC236}">
                <a16:creationId xmlns:a16="http://schemas.microsoft.com/office/drawing/2014/main" id="{0699A33D-3774-EC11-BCE7-3FA23B8A9AF0}"/>
              </a:ext>
            </a:extLst>
          </p:cNvPr>
          <p:cNvSpPr/>
          <p:nvPr/>
        </p:nvSpPr>
        <p:spPr>
          <a:xfrm rot="10800000">
            <a:off x="2372837" y="1394703"/>
            <a:ext cx="252011" cy="3146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D9762FE-B90F-F5F2-5D92-3831F8B2CC2C}"/>
              </a:ext>
            </a:extLst>
          </p:cNvPr>
          <p:cNvSpPr/>
          <p:nvPr/>
        </p:nvSpPr>
        <p:spPr>
          <a:xfrm>
            <a:off x="3322859" y="1676556"/>
            <a:ext cx="3580146" cy="1145082"/>
          </a:xfrm>
          <a:prstGeom prst="rect">
            <a:avLst/>
          </a:prstGeom>
          <a:noFill/>
          <a:ln w="38100">
            <a:solidFill>
              <a:srgbClr val="426FB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3" name="任意形状 2">
            <a:extLst>
              <a:ext uri="{FF2B5EF4-FFF2-40B4-BE49-F238E27FC236}">
                <a16:creationId xmlns:a16="http://schemas.microsoft.com/office/drawing/2014/main" id="{CCE30FEF-0109-7480-F251-DB42CF7997A2}"/>
              </a:ext>
            </a:extLst>
          </p:cNvPr>
          <p:cNvSpPr/>
          <p:nvPr/>
        </p:nvSpPr>
        <p:spPr>
          <a:xfrm>
            <a:off x="8944682" y="3304432"/>
            <a:ext cx="761986" cy="1356336"/>
          </a:xfrm>
          <a:custGeom>
            <a:avLst/>
            <a:gdLst>
              <a:gd name="connsiteX0" fmla="*/ 0 w 196850"/>
              <a:gd name="connsiteY0" fmla="*/ 0 h 327025"/>
              <a:gd name="connsiteX1" fmla="*/ 123825 w 196850"/>
              <a:gd name="connsiteY1" fmla="*/ 180975 h 327025"/>
              <a:gd name="connsiteX2" fmla="*/ 196850 w 196850"/>
              <a:gd name="connsiteY2" fmla="*/ 327025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" h="327025">
                <a:moveTo>
                  <a:pt x="0" y="0"/>
                </a:moveTo>
                <a:cubicBezTo>
                  <a:pt x="45508" y="63235"/>
                  <a:pt x="91017" y="126471"/>
                  <a:pt x="123825" y="180975"/>
                </a:cubicBezTo>
                <a:cubicBezTo>
                  <a:pt x="156633" y="235479"/>
                  <a:pt x="176741" y="281252"/>
                  <a:pt x="196850" y="32702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D75720-3875-B924-ADA7-86ED7339F47A}"/>
                  </a:ext>
                </a:extLst>
              </p:cNvPr>
              <p:cNvSpPr txBox="1"/>
              <p:nvPr/>
            </p:nvSpPr>
            <p:spPr>
              <a:xfrm>
                <a:off x="8868364" y="3673637"/>
                <a:ext cx="1016310" cy="57647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69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SimHei" panose="02010609060101010101" pitchFamily="49" charset="-122"/>
                    <a:cs typeface="+mn-cs"/>
                  </a:rPr>
                  <a:t>刷写线程</a:t>
                </a:r>
                <a:endParaRPr kumimoji="1" lang="en-US" altLang="zh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69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SimHei" panose="02010609060101010101" pitchFamily="49" charset="-122"/>
                    <a:cs typeface="+mn-cs"/>
                  </a:rPr>
                  <a:t>刷入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9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93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+mn-cs"/>
                          </a:rPr>
                          <m:t>Δ</m:t>
                        </m:r>
                      </m:e>
                      <m:sub>
                        <m:r>
                          <a:rPr kumimoji="1" lang="en-US" altLang="zh-CN" sz="169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1" lang="en-US" altLang="zh-CN" sz="169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Hei" panose="02010609060101010101" pitchFamily="49" charset="-122"/>
                        <a:cs typeface="+mn-cs"/>
                      </a:rPr>
                      <m:t>,</m:t>
                    </m:r>
                    <m:r>
                      <a:rPr kumimoji="1" lang="zh-CN" altLang="en-US" sz="169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Hei" panose="02010609060101010101" pitchFamily="49" charset="-122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en-US" altLang="zh-CN" sz="169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93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+mn-cs"/>
                          </a:rPr>
                          <m:t>Δ</m:t>
                        </m:r>
                      </m:e>
                      <m:sub>
                        <m:r>
                          <a:rPr kumimoji="1" lang="en-US" altLang="zh-CN" sz="169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zh-CN" sz="169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imHei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D75720-3875-B924-ADA7-86ED7339F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364" y="3673637"/>
                <a:ext cx="1016310" cy="576470"/>
              </a:xfrm>
              <a:prstGeom prst="roundRect">
                <a:avLst/>
              </a:prstGeom>
              <a:blipFill>
                <a:blip r:embed="rId19"/>
                <a:stretch>
                  <a:fillRect l="-9756" t="-8511" b="-10638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61E8479-C3EB-88A4-599B-CABFB30D8235}"/>
              </a:ext>
            </a:extLst>
          </p:cNvPr>
          <p:cNvSpPr txBox="1"/>
          <p:nvPr/>
        </p:nvSpPr>
        <p:spPr>
          <a:xfrm>
            <a:off x="10497521" y="3169287"/>
            <a:ext cx="1179257" cy="2882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1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训练</a:t>
            </a:r>
            <a:endParaRPr kumimoji="0" lang="en-CN" altLang="zh-CN" sz="16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39EA90B3-8484-1528-F1AC-4007B4AC31DB}"/>
              </a:ext>
            </a:extLst>
          </p:cNvPr>
          <p:cNvSpPr/>
          <p:nvPr/>
        </p:nvSpPr>
        <p:spPr>
          <a:xfrm>
            <a:off x="10363123" y="3457522"/>
            <a:ext cx="686753" cy="1261224"/>
          </a:xfrm>
          <a:custGeom>
            <a:avLst/>
            <a:gdLst>
              <a:gd name="connsiteX0" fmla="*/ 0 w 234950"/>
              <a:gd name="connsiteY0" fmla="*/ 323850 h 323850"/>
              <a:gd name="connsiteX1" fmla="*/ 76200 w 234950"/>
              <a:gd name="connsiteY1" fmla="*/ 165100 h 323850"/>
              <a:gd name="connsiteX2" fmla="*/ 234950 w 234950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323850">
                <a:moveTo>
                  <a:pt x="0" y="323850"/>
                </a:moveTo>
                <a:cubicBezTo>
                  <a:pt x="18521" y="271462"/>
                  <a:pt x="37042" y="219075"/>
                  <a:pt x="76200" y="165100"/>
                </a:cubicBezTo>
                <a:cubicBezTo>
                  <a:pt x="115358" y="111125"/>
                  <a:pt x="175154" y="55562"/>
                  <a:pt x="23495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610AF19-E014-C435-1B07-1BD14EDC989D}"/>
              </a:ext>
            </a:extLst>
          </p:cNvPr>
          <p:cNvSpPr txBox="1"/>
          <p:nvPr/>
        </p:nvSpPr>
        <p:spPr>
          <a:xfrm>
            <a:off x="9819163" y="1039874"/>
            <a:ext cx="223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黑体"/>
                <a:cs typeface="+mn-cs"/>
              </a:rPr>
              <a:t>预取窗口长度为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黑体"/>
                <a:cs typeface="+mn-cs"/>
              </a:rPr>
              <a:t>2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D012C0-08E6-7B6D-D8AB-9943C39B965E}"/>
              </a:ext>
            </a:extLst>
          </p:cNvPr>
          <p:cNvSpPr txBox="1"/>
          <p:nvPr/>
        </p:nvSpPr>
        <p:spPr>
          <a:xfrm>
            <a:off x="1944844" y="1039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黑体"/>
                <a:cs typeface="+mn-cs"/>
              </a:rPr>
              <a:t>训练过程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433501F-6918-F19E-C1EE-D192C3824FCB}"/>
              </a:ext>
            </a:extLst>
          </p:cNvPr>
          <p:cNvSpPr/>
          <p:nvPr/>
        </p:nvSpPr>
        <p:spPr>
          <a:xfrm>
            <a:off x="9837854" y="1068179"/>
            <a:ext cx="1838923" cy="323567"/>
          </a:xfrm>
          <a:prstGeom prst="rect">
            <a:avLst/>
          </a:prstGeom>
          <a:noFill/>
          <a:ln w="38100">
            <a:solidFill>
              <a:srgbClr val="426FB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黑体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3A1ED79-3215-485B-2941-C377F3CC261B}"/>
              </a:ext>
            </a:extLst>
          </p:cNvPr>
          <p:cNvSpPr txBox="1"/>
          <p:nvPr/>
        </p:nvSpPr>
        <p:spPr>
          <a:xfrm>
            <a:off x="10145794" y="3676038"/>
            <a:ext cx="1650106" cy="60236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队首优先级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=</a:t>
            </a: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∞</a:t>
            </a:r>
          </a:p>
          <a:p>
            <a:pPr marL="0" marR="0" lvl="0" indent="0" algn="ctr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∞ </a:t>
            </a:r>
            <a:r>
              <a:rPr kumimoji="1" lang="en-US" altLang="zh-CN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&gt;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Step</a:t>
            </a:r>
            <a:r>
              <a:rPr kumimoji="1" lang="zh-CN" altLang="en-US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 </a:t>
            </a:r>
            <a:r>
              <a:rPr kumimoji="1" lang="en-US" altLang="zh-CN" sz="1693" b="1" i="0" u="none" strike="noStrike" kern="1200" cap="none" spc="0" normalizeH="0" baseline="0" noProof="0" dirty="0">
                <a:ln>
                  <a:noFill/>
                </a:ln>
                <a:solidFill>
                  <a:srgbClr val="426FBE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0</a:t>
            </a:r>
            <a:r>
              <a:rPr kumimoji="1" lang="zh-CN" altLang="en-US" sz="16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Hei" panose="02010609060101010101" pitchFamily="49" charset="-122"/>
                <a:cs typeface="+mn-cs"/>
              </a:rPr>
              <a:t>，训练</a:t>
            </a:r>
            <a:endParaRPr kumimoji="0" lang="en-CN" altLang="zh-CN" sz="169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C96E63A-EA63-53DB-7976-3D66096E4A0F}"/>
              </a:ext>
            </a:extLst>
          </p:cNvPr>
          <p:cNvSpPr txBox="1"/>
          <p:nvPr/>
        </p:nvSpPr>
        <p:spPr>
          <a:xfrm>
            <a:off x="11300409" y="609487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黑体"/>
                <a:cs typeface="+mn-cs"/>
              </a:rPr>
              <a:t>被延后</a:t>
            </a:r>
          </a:p>
        </p:txBody>
      </p:sp>
    </p:spTree>
    <p:extLst>
      <p:ext uri="{BB962C8B-B14F-4D97-AF65-F5344CB8AC3E}">
        <p14:creationId xmlns:p14="http://schemas.microsoft.com/office/powerpoint/2010/main" val="1225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1 0 " pathEditMode="relative" ptsTypes="AA">
                                      <p:cBhvr>
                                        <p:cTn id="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01 0 " pathEditMode="relative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 1.11111E-6 L 0.22982 -0.0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 1.11111E-6 L 0.22982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38 -0.00185 " pathEditMode="relative" ptsTypes="AA">
                                      <p:cBhvr>
                                        <p:cTn id="4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82 -0.00046 L 0.29505 -0.0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82 -0.00046 L 0.29505 0.0009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41" grpId="0" animBg="1"/>
      <p:bldP spid="44" grpId="0" animBg="1"/>
      <p:bldP spid="54" grpId="0" animBg="1"/>
      <p:bldP spid="53" grpId="0" animBg="1"/>
      <p:bldP spid="56" grpId="0" animBg="1"/>
      <p:bldP spid="65" grpId="0" animBg="1"/>
      <p:bldP spid="25" grpId="0" animBg="1"/>
      <p:bldP spid="38" grpId="0" animBg="1"/>
      <p:bldP spid="75" grpId="0" animBg="1"/>
      <p:bldP spid="80" grpId="0" animBg="1"/>
      <p:bldP spid="80" grpId="1" animBg="1"/>
      <p:bldP spid="80" grpId="2" animBg="1"/>
      <p:bldP spid="81" grpId="0" animBg="1"/>
      <p:bldP spid="81" grpId="1" animBg="1"/>
      <p:bldP spid="3" grpId="0" animBg="1"/>
      <p:bldP spid="10" grpId="0" animBg="1"/>
      <p:bldP spid="5" grpId="0" animBg="1"/>
      <p:bldP spid="7" grpId="0" animBg="1"/>
      <p:bldP spid="24" grpId="0"/>
      <p:bldP spid="24" grpId="1"/>
      <p:bldP spid="24" grpId="2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>
            <a:extLst>
              <a:ext uri="{FF2B5EF4-FFF2-40B4-BE49-F238E27FC236}">
                <a16:creationId xmlns:a16="http://schemas.microsoft.com/office/drawing/2014/main" id="{963B3ACA-95D1-2EFF-06AB-BA5AA9AB5655}"/>
              </a:ext>
            </a:extLst>
          </p:cNvPr>
          <p:cNvSpPr/>
          <p:nvPr/>
        </p:nvSpPr>
        <p:spPr>
          <a:xfrm>
            <a:off x="7149821" y="3428999"/>
            <a:ext cx="4575198" cy="311651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Gill Sans" charset="0"/>
                <a:cs typeface="Gill Sans" charset="0"/>
              </a:rPr>
              <a:t>RDMA WRITE</a:t>
            </a:r>
            <a:endParaRPr lang="zh-CN" altLang="en-US" dirty="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595835F2-7E29-C751-398C-1F00EF502AF9}"/>
              </a:ext>
            </a:extLst>
          </p:cNvPr>
          <p:cNvSpPr/>
          <p:nvPr/>
        </p:nvSpPr>
        <p:spPr>
          <a:xfrm>
            <a:off x="7115477" y="3062060"/>
            <a:ext cx="2612166" cy="379717"/>
          </a:xfrm>
          <a:prstGeom prst="rect">
            <a:avLst/>
          </a:prstGeom>
          <a:solidFill>
            <a:srgbClr val="0070C0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</a:rPr>
              <a:t>Embedding Cache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C494B2-A9D5-A844-A23E-B7F79E29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EC22FA5-12ED-C045-4561-3611E0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/>
              <a:t>Background: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EMB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model training with multi-GPU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caching</a:t>
            </a:r>
            <a:endParaRPr kumimoji="1" lang="zh-CN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2DF7815-B3AD-077B-9AD3-29A03F1F90AA}"/>
              </a:ext>
            </a:extLst>
          </p:cNvPr>
          <p:cNvSpPr/>
          <p:nvPr/>
        </p:nvSpPr>
        <p:spPr>
          <a:xfrm>
            <a:off x="651817" y="3614745"/>
            <a:ext cx="6189759" cy="30297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B4A8C29-3FFE-A40C-86E5-113741ED789C}"/>
              </a:ext>
            </a:extLst>
          </p:cNvPr>
          <p:cNvGrpSpPr/>
          <p:nvPr/>
        </p:nvGrpSpPr>
        <p:grpSpPr>
          <a:xfrm>
            <a:off x="1334529" y="5598303"/>
            <a:ext cx="1205348" cy="301337"/>
            <a:chOff x="2223655" y="5508005"/>
            <a:chExt cx="1205348" cy="301337"/>
          </a:xfrm>
          <a:solidFill>
            <a:srgbClr val="BDD7EE"/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7AD1B58-A721-2495-75F4-2BB36A3C7176}"/>
                </a:ext>
              </a:extLst>
            </p:cNvPr>
            <p:cNvSpPr/>
            <p:nvPr/>
          </p:nvSpPr>
          <p:spPr>
            <a:xfrm>
              <a:off x="2223655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1BE26EA-07B3-050A-92E8-DD12275C7930}"/>
                </a:ext>
              </a:extLst>
            </p:cNvPr>
            <p:cNvSpPr/>
            <p:nvPr/>
          </p:nvSpPr>
          <p:spPr>
            <a:xfrm>
              <a:off x="2524992" y="5508005"/>
              <a:ext cx="301337" cy="3013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982BF78-CBE4-B68A-9289-2D6C8D1A87C7}"/>
                </a:ext>
              </a:extLst>
            </p:cNvPr>
            <p:cNvSpPr/>
            <p:nvPr/>
          </p:nvSpPr>
          <p:spPr>
            <a:xfrm>
              <a:off x="2826329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9B9268C-C53B-7F65-E9BF-1F2D1E73A941}"/>
                </a:ext>
              </a:extLst>
            </p:cNvPr>
            <p:cNvSpPr/>
            <p:nvPr/>
          </p:nvSpPr>
          <p:spPr>
            <a:xfrm>
              <a:off x="3127666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C95BCB6-D335-3921-FAE9-82A64F514C48}"/>
              </a:ext>
            </a:extLst>
          </p:cNvPr>
          <p:cNvSpPr txBox="1"/>
          <p:nvPr/>
        </p:nvSpPr>
        <p:spPr>
          <a:xfrm>
            <a:off x="1453937" y="6128587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ID</a:t>
            </a:r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068662-C186-FE90-2DAD-B71F7920EFBF}"/>
              </a:ext>
            </a:extLst>
          </p:cNvPr>
          <p:cNvSpPr/>
          <p:nvPr/>
        </p:nvSpPr>
        <p:spPr>
          <a:xfrm>
            <a:off x="1409862" y="4894763"/>
            <a:ext cx="1021419" cy="479169"/>
          </a:xfrm>
          <a:prstGeom prst="rect">
            <a:avLst/>
          </a:prstGeom>
          <a:solidFill>
            <a:srgbClr val="BDD7E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User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EMB </a:t>
            </a:r>
            <a:r>
              <a:rPr kumimoji="1" lang="en-US" altLang="zh-CN" dirty="0" err="1">
                <a:solidFill>
                  <a:schemeClr val="tx1"/>
                </a:solidFill>
              </a:rPr>
              <a:t>Tbl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07FB61FF-C2F2-0873-C8C3-7DC549255A72}"/>
              </a:ext>
            </a:extLst>
          </p:cNvPr>
          <p:cNvCxnSpPr>
            <a:cxnSpLocks/>
          </p:cNvCxnSpPr>
          <p:nvPr/>
        </p:nvCxnSpPr>
        <p:spPr>
          <a:xfrm flipH="1">
            <a:off x="1333761" y="5272665"/>
            <a:ext cx="76101" cy="30217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368C9117-4CD4-6CC2-91E5-FAF3027DF206}"/>
              </a:ext>
            </a:extLst>
          </p:cNvPr>
          <p:cNvCxnSpPr>
            <a:cxnSpLocks/>
          </p:cNvCxnSpPr>
          <p:nvPr/>
        </p:nvCxnSpPr>
        <p:spPr>
          <a:xfrm>
            <a:off x="2417411" y="5256979"/>
            <a:ext cx="126260" cy="34132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B762202D-C00F-A762-1FD7-79074283AAE7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920572" y="4563890"/>
            <a:ext cx="0" cy="330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2E92D64-CDBB-8BDD-1D2A-E9278DAD6BAF}"/>
              </a:ext>
            </a:extLst>
          </p:cNvPr>
          <p:cNvGrpSpPr/>
          <p:nvPr/>
        </p:nvGrpSpPr>
        <p:grpSpPr>
          <a:xfrm>
            <a:off x="4722765" y="4601964"/>
            <a:ext cx="2085827" cy="1922850"/>
            <a:chOff x="2854101" y="4497343"/>
            <a:chExt cx="2085827" cy="192285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215AA2C-8927-8687-E939-96A5666E1F5C}"/>
                </a:ext>
              </a:extLst>
            </p:cNvPr>
            <p:cNvGrpSpPr/>
            <p:nvPr/>
          </p:nvGrpSpPr>
          <p:grpSpPr>
            <a:xfrm>
              <a:off x="2993004" y="5508005"/>
              <a:ext cx="1808022" cy="301337"/>
              <a:chOff x="1922318" y="5508005"/>
              <a:chExt cx="1808022" cy="301337"/>
            </a:xfrm>
            <a:solidFill>
              <a:srgbClr val="F2FFE5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DE4C2AD-5844-79FD-8AF4-01E079C10A02}"/>
                  </a:ext>
                </a:extLst>
              </p:cNvPr>
              <p:cNvSpPr/>
              <p:nvPr/>
            </p:nvSpPr>
            <p:spPr>
              <a:xfrm>
                <a:off x="1922318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5BFF582-E2BE-645A-9511-B3B471032735}"/>
                  </a:ext>
                </a:extLst>
              </p:cNvPr>
              <p:cNvSpPr/>
              <p:nvPr/>
            </p:nvSpPr>
            <p:spPr>
              <a:xfrm>
                <a:off x="2223655" y="5508005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321F569-71FD-BCBF-47B3-745C9A993730}"/>
                  </a:ext>
                </a:extLst>
              </p:cNvPr>
              <p:cNvSpPr/>
              <p:nvPr/>
            </p:nvSpPr>
            <p:spPr>
              <a:xfrm>
                <a:off x="2524992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4AABBB7-BC4B-9A62-D08F-24FD61BC281C}"/>
                  </a:ext>
                </a:extLst>
              </p:cNvPr>
              <p:cNvSpPr/>
              <p:nvPr/>
            </p:nvSpPr>
            <p:spPr>
              <a:xfrm>
                <a:off x="2826329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3455669-0554-658A-CCB4-3A321D69435F}"/>
                  </a:ext>
                </a:extLst>
              </p:cNvPr>
              <p:cNvSpPr/>
              <p:nvPr/>
            </p:nvSpPr>
            <p:spPr>
              <a:xfrm>
                <a:off x="3127666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9540304-CEAF-BB5B-A266-DCB67BEBAB64}"/>
                  </a:ext>
                </a:extLst>
              </p:cNvPr>
              <p:cNvSpPr/>
              <p:nvPr/>
            </p:nvSpPr>
            <p:spPr>
              <a:xfrm>
                <a:off x="3429003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BA04ECA-5EB5-4E10-60F7-92678B645CBF}"/>
                </a:ext>
              </a:extLst>
            </p:cNvPr>
            <p:cNvSpPr txBox="1"/>
            <p:nvPr/>
          </p:nvSpPr>
          <p:spPr>
            <a:xfrm>
              <a:off x="2854101" y="6050861"/>
              <a:ext cx="2085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Candidate video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IDs</a:t>
              </a:r>
              <a:endParaRPr kumimoji="1"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C718416-6F56-FF85-0CE8-3F44116CADC2}"/>
                </a:ext>
              </a:extLst>
            </p:cNvPr>
            <p:cNvSpPr/>
            <p:nvPr/>
          </p:nvSpPr>
          <p:spPr>
            <a:xfrm>
              <a:off x="3386305" y="4828216"/>
              <a:ext cx="1021419" cy="477417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Video</a:t>
              </a:r>
            </a:p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EMB </a:t>
              </a:r>
              <a:r>
                <a:rPr kumimoji="1" lang="en-US" altLang="zh-CN" dirty="0" err="1">
                  <a:solidFill>
                    <a:schemeClr val="tx1"/>
                  </a:solidFill>
                </a:rPr>
                <a:t>Tbl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98E83DAF-007A-839D-4E0C-4C04B56CFA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004" y="5300353"/>
              <a:ext cx="393301" cy="207652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F0EF8E44-0C50-37E8-C32D-1BC546077901}"/>
                </a:ext>
              </a:extLst>
            </p:cNvPr>
            <p:cNvCxnSpPr>
              <a:cxnSpLocks/>
            </p:cNvCxnSpPr>
            <p:nvPr/>
          </p:nvCxnSpPr>
          <p:spPr>
            <a:xfrm>
              <a:off x="4407724" y="5300353"/>
              <a:ext cx="411731" cy="207652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6ADE645F-5DE1-AE4F-C8D1-7B7929F5E0E6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3897015" y="4497343"/>
              <a:ext cx="0" cy="3308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AB8296E-CE42-7D1C-F1D1-A3195DA79439}"/>
              </a:ext>
            </a:extLst>
          </p:cNvPr>
          <p:cNvGrpSpPr/>
          <p:nvPr/>
        </p:nvGrpSpPr>
        <p:grpSpPr>
          <a:xfrm>
            <a:off x="2750969" y="4646372"/>
            <a:ext cx="1923924" cy="1998165"/>
            <a:chOff x="5654713" y="4544843"/>
            <a:chExt cx="1923924" cy="1998165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B7C902F-365D-A5E2-2D45-35CEDFE01A10}"/>
                </a:ext>
              </a:extLst>
            </p:cNvPr>
            <p:cNvGrpSpPr/>
            <p:nvPr/>
          </p:nvGrpSpPr>
          <p:grpSpPr>
            <a:xfrm>
              <a:off x="5705263" y="5508005"/>
              <a:ext cx="1808022" cy="301337"/>
              <a:chOff x="1922318" y="5508005"/>
              <a:chExt cx="1808022" cy="301337"/>
            </a:xfrm>
            <a:solidFill>
              <a:srgbClr val="F2FFE5"/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36E4CC2-9016-5EBB-50DF-00E39D8275A7}"/>
                  </a:ext>
                </a:extLst>
              </p:cNvPr>
              <p:cNvSpPr/>
              <p:nvPr/>
            </p:nvSpPr>
            <p:spPr>
              <a:xfrm>
                <a:off x="1922318" y="5508005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D2B78C1D-A165-AACD-4D50-317C1B5AA460}"/>
                  </a:ext>
                </a:extLst>
              </p:cNvPr>
              <p:cNvSpPr/>
              <p:nvPr/>
            </p:nvSpPr>
            <p:spPr>
              <a:xfrm>
                <a:off x="2223655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114B7450-FFC1-8445-C90D-7F7A80748C33}"/>
                  </a:ext>
                </a:extLst>
              </p:cNvPr>
              <p:cNvSpPr/>
              <p:nvPr/>
            </p:nvSpPr>
            <p:spPr>
              <a:xfrm>
                <a:off x="2524992" y="5508005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CA8FFB4-E6A5-27C3-58D3-C80DFFFFA766}"/>
                  </a:ext>
                </a:extLst>
              </p:cNvPr>
              <p:cNvSpPr/>
              <p:nvPr/>
            </p:nvSpPr>
            <p:spPr>
              <a:xfrm>
                <a:off x="2826329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D7ABEE7E-44EF-484C-3B91-F5765AA6B52B}"/>
                  </a:ext>
                </a:extLst>
              </p:cNvPr>
              <p:cNvSpPr/>
              <p:nvPr/>
            </p:nvSpPr>
            <p:spPr>
              <a:xfrm>
                <a:off x="3127666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DA7A49-42C8-A0A0-8A68-CE8AF3039E51}"/>
                  </a:ext>
                </a:extLst>
              </p:cNvPr>
              <p:cNvSpPr/>
              <p:nvPr/>
            </p:nvSpPr>
            <p:spPr>
              <a:xfrm>
                <a:off x="3429003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06456A8-A532-23F8-43BE-6D7B4169BCC4}"/>
                </a:ext>
              </a:extLst>
            </p:cNvPr>
            <p:cNvSpPr txBox="1"/>
            <p:nvPr/>
          </p:nvSpPr>
          <p:spPr>
            <a:xfrm>
              <a:off x="5654713" y="5896677"/>
              <a:ext cx="1923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User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recently</a:t>
              </a:r>
              <a:r>
                <a:rPr kumimoji="1" lang="zh-CN" altLang="en-US" dirty="0"/>
                <a:t> </a:t>
              </a:r>
              <a:endParaRPr kumimoji="1" lang="en-US" altLang="zh-CN" dirty="0"/>
            </a:p>
            <a:p>
              <a:pPr algn="ctr"/>
              <a:r>
                <a:rPr kumimoji="1" lang="en-US" altLang="zh-CN" dirty="0"/>
                <a:t>watched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video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IDs</a:t>
              </a:r>
              <a:endParaRPr kumimoji="1" lang="zh-CN" altLang="en-US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4B830F9-7A18-BC51-5C47-50A072750E3B}"/>
                </a:ext>
              </a:extLst>
            </p:cNvPr>
            <p:cNvSpPr/>
            <p:nvPr/>
          </p:nvSpPr>
          <p:spPr>
            <a:xfrm>
              <a:off x="6098564" y="4804467"/>
              <a:ext cx="1021419" cy="498978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Video</a:t>
              </a:r>
            </a:p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EMB </a:t>
              </a:r>
              <a:r>
                <a:rPr kumimoji="1" lang="en-US" altLang="zh-CN" dirty="0" err="1">
                  <a:solidFill>
                    <a:schemeClr val="tx1"/>
                  </a:solidFill>
                </a:rPr>
                <a:t>Tbl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直线连接符 31">
              <a:extLst>
                <a:ext uri="{FF2B5EF4-FFF2-40B4-BE49-F238E27FC236}">
                  <a16:creationId xmlns:a16="http://schemas.microsoft.com/office/drawing/2014/main" id="{6EC7546C-6453-58EB-690E-B48DC57A47AF}"/>
                </a:ext>
              </a:extLst>
            </p:cNvPr>
            <p:cNvCxnSpPr>
              <a:cxnSpLocks/>
            </p:cNvCxnSpPr>
            <p:nvPr/>
          </p:nvCxnSpPr>
          <p:spPr>
            <a:xfrm>
              <a:off x="7146121" y="5303445"/>
              <a:ext cx="374872" cy="204560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>
              <a:extLst>
                <a:ext uri="{FF2B5EF4-FFF2-40B4-BE49-F238E27FC236}">
                  <a16:creationId xmlns:a16="http://schemas.microsoft.com/office/drawing/2014/main" id="{65466C50-1D17-1FB0-1428-917D84A67B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3692" y="5303445"/>
              <a:ext cx="374872" cy="204560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箭头连接符 33">
              <a:extLst>
                <a:ext uri="{FF2B5EF4-FFF2-40B4-BE49-F238E27FC236}">
                  <a16:creationId xmlns:a16="http://schemas.microsoft.com/office/drawing/2014/main" id="{481445EF-4FFB-05FF-D99B-EDEC99E229B9}"/>
                </a:ext>
              </a:extLst>
            </p:cNvPr>
            <p:cNvCxnSpPr>
              <a:cxnSpLocks/>
              <a:stCxn id="31" idx="0"/>
              <a:endCxn id="41" idx="2"/>
            </p:cNvCxnSpPr>
            <p:nvPr/>
          </p:nvCxnSpPr>
          <p:spPr>
            <a:xfrm flipV="1">
              <a:off x="6609274" y="4544843"/>
              <a:ext cx="7400" cy="259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775FAD9-8E55-42A1-FE58-D015B4AA8F4B}"/>
              </a:ext>
            </a:extLst>
          </p:cNvPr>
          <p:cNvSpPr/>
          <p:nvPr/>
        </p:nvSpPr>
        <p:spPr>
          <a:xfrm>
            <a:off x="1314398" y="4313478"/>
            <a:ext cx="4797064" cy="33289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neural network</a:t>
            </a:r>
            <a:endParaRPr kumimoji="1" lang="zh-CN" altLang="en-US" dirty="0"/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84678013-2439-4A7C-1110-051511F8954A}"/>
              </a:ext>
            </a:extLst>
          </p:cNvPr>
          <p:cNvCxnSpPr>
            <a:cxnSpLocks/>
          </p:cNvCxnSpPr>
          <p:nvPr/>
        </p:nvCxnSpPr>
        <p:spPr>
          <a:xfrm flipV="1">
            <a:off x="3724044" y="3991458"/>
            <a:ext cx="0" cy="33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94B1484A-0412-A124-860C-3D87C8FD14A6}"/>
              </a:ext>
            </a:extLst>
          </p:cNvPr>
          <p:cNvSpPr/>
          <p:nvPr/>
        </p:nvSpPr>
        <p:spPr>
          <a:xfrm>
            <a:off x="3558602" y="3676070"/>
            <a:ext cx="322729" cy="3227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/>
              <a:t>P</a:t>
            </a:r>
            <a:endParaRPr kumimoji="1" lang="zh-CN" altLang="en-US" i="1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AFB0777-5B9E-6902-AE82-95EBF24E5059}"/>
              </a:ext>
            </a:extLst>
          </p:cNvPr>
          <p:cNvSpPr txBox="1"/>
          <p:nvPr/>
        </p:nvSpPr>
        <p:spPr>
          <a:xfrm>
            <a:off x="1441241" y="3655488"/>
            <a:ext cx="214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Predicted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</a:t>
            </a:r>
            <a:endParaRPr kumimoji="1" lang="zh-CN" altLang="en-US" dirty="0"/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697A32B2-19E7-80F1-84D3-88B17FD2CE8A}"/>
              </a:ext>
            </a:extLst>
          </p:cNvPr>
          <p:cNvSpPr/>
          <p:nvPr/>
        </p:nvSpPr>
        <p:spPr>
          <a:xfrm>
            <a:off x="5117236" y="4867582"/>
            <a:ext cx="1336777" cy="625322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F09BE48-FF49-836C-F9EB-0931609CB163}"/>
              </a:ext>
            </a:extLst>
          </p:cNvPr>
          <p:cNvSpPr txBox="1"/>
          <p:nvPr/>
        </p:nvSpPr>
        <p:spPr>
          <a:xfrm>
            <a:off x="61032" y="4901003"/>
            <a:ext cx="12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/>
              <a:t>EMB layer</a:t>
            </a:r>
            <a:endParaRPr kumimoji="1" lang="zh-CN" altLang="en-US" sz="2000" b="1" dirty="0"/>
          </a:p>
        </p:txBody>
      </p:sp>
      <p:sp>
        <p:nvSpPr>
          <p:cNvPr id="48" name="内容占位符 2">
            <a:extLst>
              <a:ext uri="{FF2B5EF4-FFF2-40B4-BE49-F238E27FC236}">
                <a16:creationId xmlns:a16="http://schemas.microsoft.com/office/drawing/2014/main" id="{FE3854B3-67C2-B2B1-D56A-C2288930BC7A}"/>
              </a:ext>
            </a:extLst>
          </p:cNvPr>
          <p:cNvSpPr txBox="1">
            <a:spLocks/>
          </p:cNvSpPr>
          <p:nvPr/>
        </p:nvSpPr>
        <p:spPr>
          <a:xfrm>
            <a:off x="-1" y="1199326"/>
            <a:ext cx="11451771" cy="4016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EMB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models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show memory intensity,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" altLang="zh-CN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caching hot EMBs in GPUs </a:t>
            </a:r>
            <a:endParaRPr lang="en-US" altLang="zh-CN" sz="2800" b="1" dirty="0">
              <a:solidFill>
                <a:srgbClr val="C00000"/>
              </a:solidFill>
              <a:latin typeface="Gill Sans SemiBold" charset="0"/>
              <a:ea typeface="Gill Sans SemiBold" charset="0"/>
              <a:cs typeface="Gill Sans SemiBold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NVIDIA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 err="1">
                <a:latin typeface="Gill Sans" charset="0"/>
                <a:cs typeface="Gill Sans" charset="0"/>
              </a:rPr>
              <a:t>HugeCTR</a:t>
            </a: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Ugache</a:t>
            </a:r>
            <a:r>
              <a:rPr lang="en-US" altLang="zh-CN" baseline="30000" dirty="0">
                <a:latin typeface="Gill Sans" charset="0"/>
                <a:cs typeface="Gill Sans" charset="0"/>
              </a:rPr>
              <a:t>SOSP’23</a:t>
            </a:r>
            <a:r>
              <a:rPr lang="en-US" altLang="zh-CN" dirty="0">
                <a:latin typeface="Gill Sans" charset="0"/>
                <a:cs typeface="Gill Sans" charset="0"/>
              </a:rPr>
              <a:t>,</a:t>
            </a:r>
            <a:r>
              <a:rPr lang="zh-CN" altLang="en-US" dirty="0">
                <a:latin typeface="Gill Sans" charset="0"/>
                <a:cs typeface="Gill Sans" charset="0"/>
              </a:rPr>
              <a:t>  </a:t>
            </a:r>
            <a:r>
              <a:rPr lang="en" altLang="zh-CN" dirty="0" err="1">
                <a:latin typeface="Gill Sans" charset="0"/>
                <a:cs typeface="Gill Sans" charset="0"/>
              </a:rPr>
              <a:t>WholeGraph</a:t>
            </a:r>
            <a:r>
              <a:rPr lang="en-US" altLang="zh-CN" baseline="30000" dirty="0">
                <a:latin typeface="Gill Sans" charset="0"/>
                <a:cs typeface="Gill Sans" charset="0"/>
              </a:rPr>
              <a:t>SC’22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 err="1">
                <a:latin typeface="Gill Sans" charset="0"/>
                <a:cs typeface="Gill Sans" charset="0"/>
              </a:rPr>
              <a:t>GNNLab</a:t>
            </a:r>
            <a:r>
              <a:rPr lang="zh-CN" altLang="en-US" baseline="30000" dirty="0">
                <a:latin typeface="Gill Sans" charset="0"/>
                <a:cs typeface="Gill Sans" charset="0"/>
              </a:rPr>
              <a:t> </a:t>
            </a:r>
            <a:r>
              <a:rPr lang="en-US" altLang="zh-CN" baseline="30000" dirty="0">
                <a:latin typeface="Gill Sans" charset="0"/>
                <a:cs typeface="Gill Sans" charset="0"/>
              </a:rPr>
              <a:t>EuroSys’22</a:t>
            </a:r>
            <a:r>
              <a:rPr lang="en-US" altLang="zh-CN" dirty="0">
                <a:latin typeface="Gill Sans" charset="0"/>
                <a:cs typeface="Gill Sans" charset="0"/>
              </a:rPr>
              <a:t>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etc.</a:t>
            </a:r>
          </a:p>
        </p:txBody>
      </p:sp>
      <p:sp>
        <p:nvSpPr>
          <p:cNvPr id="58" name="object 37">
            <a:extLst>
              <a:ext uri="{FF2B5EF4-FFF2-40B4-BE49-F238E27FC236}">
                <a16:creationId xmlns:a16="http://schemas.microsoft.com/office/drawing/2014/main" id="{AA10B23A-C40D-C18C-F7C2-8A0892347E96}"/>
              </a:ext>
            </a:extLst>
          </p:cNvPr>
          <p:cNvSpPr txBox="1"/>
          <p:nvPr/>
        </p:nvSpPr>
        <p:spPr>
          <a:xfrm>
            <a:off x="7346745" y="5196773"/>
            <a:ext cx="24790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CPU-DRAM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0" name="object 39">
            <a:extLst>
              <a:ext uri="{FF2B5EF4-FFF2-40B4-BE49-F238E27FC236}">
                <a16:creationId xmlns:a16="http://schemas.microsoft.com/office/drawing/2014/main" id="{3CFE2801-1B8B-AE13-C5BD-37607B5BCB29}"/>
              </a:ext>
            </a:extLst>
          </p:cNvPr>
          <p:cNvSpPr txBox="1"/>
          <p:nvPr/>
        </p:nvSpPr>
        <p:spPr>
          <a:xfrm>
            <a:off x="9530197" y="4392537"/>
            <a:ext cx="4114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rlito"/>
                <a:cs typeface="Carlito"/>
              </a:rPr>
              <a:t>……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72" name="object 53">
            <a:extLst>
              <a:ext uri="{FF2B5EF4-FFF2-40B4-BE49-F238E27FC236}">
                <a16:creationId xmlns:a16="http://schemas.microsoft.com/office/drawing/2014/main" id="{19756E69-53F0-C18D-C808-310F7375DD13}"/>
              </a:ext>
            </a:extLst>
          </p:cNvPr>
          <p:cNvSpPr txBox="1"/>
          <p:nvPr/>
        </p:nvSpPr>
        <p:spPr>
          <a:xfrm>
            <a:off x="7325570" y="3427636"/>
            <a:ext cx="2220850" cy="44371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Carlito"/>
                <a:cs typeface="Carlito"/>
              </a:rPr>
              <a:t>GPU-HBM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5" name="object 56">
            <a:extLst>
              <a:ext uri="{FF2B5EF4-FFF2-40B4-BE49-F238E27FC236}">
                <a16:creationId xmlns:a16="http://schemas.microsoft.com/office/drawing/2014/main" id="{A57FC991-8CBF-8B6F-4345-50B767D434CE}"/>
              </a:ext>
            </a:extLst>
          </p:cNvPr>
          <p:cNvSpPr txBox="1"/>
          <p:nvPr/>
        </p:nvSpPr>
        <p:spPr>
          <a:xfrm>
            <a:off x="7340180" y="4463014"/>
            <a:ext cx="102426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zh-CN" sz="2000" spc="-5" dirty="0">
                <a:latin typeface="Carlito"/>
                <a:cs typeface="Carlito"/>
              </a:rPr>
              <a:t>Hot</a:t>
            </a:r>
            <a:r>
              <a:rPr lang="zh-CN" altLang="en-US" sz="2000" spc="-5" dirty="0">
                <a:latin typeface="Carlito"/>
                <a:cs typeface="Carlito"/>
              </a:rPr>
              <a:t> </a:t>
            </a:r>
            <a:r>
              <a:rPr lang="en-US" altLang="zh-CN" sz="2000" spc="-5" dirty="0">
                <a:latin typeface="Carlito"/>
                <a:cs typeface="Carlito"/>
              </a:rPr>
              <a:t>EMBs</a:t>
            </a:r>
            <a:endParaRPr lang="en-US" sz="2000" spc="-160" dirty="0">
              <a:latin typeface="Carlito"/>
              <a:cs typeface="Carlito"/>
            </a:endParaRPr>
          </a:p>
        </p:txBody>
      </p:sp>
      <p:sp>
        <p:nvSpPr>
          <p:cNvPr id="76" name="object 57">
            <a:extLst>
              <a:ext uri="{FF2B5EF4-FFF2-40B4-BE49-F238E27FC236}">
                <a16:creationId xmlns:a16="http://schemas.microsoft.com/office/drawing/2014/main" id="{26F80194-7B5D-EE9D-360F-36C70B97EED8}"/>
              </a:ext>
            </a:extLst>
          </p:cNvPr>
          <p:cNvSpPr txBox="1"/>
          <p:nvPr/>
        </p:nvSpPr>
        <p:spPr>
          <a:xfrm>
            <a:off x="6889448" y="5682489"/>
            <a:ext cx="179999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79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Full</a:t>
            </a:r>
            <a:r>
              <a:rPr lang="zh-CN" altLang="en-US" sz="2000" dirty="0">
                <a:latin typeface="Carlito"/>
                <a:cs typeface="Carlito"/>
              </a:rPr>
              <a:t> </a:t>
            </a:r>
            <a:r>
              <a:rPr lang="en-US" altLang="zh-CN" sz="2000" dirty="0">
                <a:latin typeface="Carlito"/>
                <a:cs typeface="Carlito"/>
              </a:rPr>
              <a:t>EMB</a:t>
            </a:r>
          </a:p>
          <a:p>
            <a:pPr marL="12700" marR="5080" indent="137795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latin typeface="Carlito"/>
                <a:cs typeface="Carlito"/>
              </a:rPr>
              <a:t> </a:t>
            </a:r>
            <a:r>
              <a:rPr lang="en-US" altLang="zh-CN" sz="2000" dirty="0">
                <a:latin typeface="Carlito"/>
                <a:cs typeface="Carlito"/>
              </a:rPr>
              <a:t>Tables</a:t>
            </a:r>
            <a:endParaRPr sz="2000" dirty="0">
              <a:latin typeface="Carlito"/>
              <a:cs typeface="Carlito"/>
            </a:endParaRPr>
          </a:p>
        </p:txBody>
      </p:sp>
      <p:cxnSp>
        <p:nvCxnSpPr>
          <p:cNvPr id="78" name="Straight Connector 14">
            <a:extLst>
              <a:ext uri="{FF2B5EF4-FFF2-40B4-BE49-F238E27FC236}">
                <a16:creationId xmlns:a16="http://schemas.microsoft.com/office/drawing/2014/main" id="{F9D73E81-C3CB-9751-7C33-3148D4DF0A6F}"/>
              </a:ext>
            </a:extLst>
          </p:cNvPr>
          <p:cNvCxnSpPr>
            <a:cxnSpLocks/>
          </p:cNvCxnSpPr>
          <p:nvPr/>
        </p:nvCxnSpPr>
        <p:spPr>
          <a:xfrm flipV="1">
            <a:off x="6425750" y="3632317"/>
            <a:ext cx="689727" cy="1208958"/>
          </a:xfrm>
          <a:prstGeom prst="line">
            <a:avLst/>
          </a:prstGeom>
          <a:ln w="57150">
            <a:solidFill>
              <a:srgbClr val="00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5">
            <a:extLst>
              <a:ext uri="{FF2B5EF4-FFF2-40B4-BE49-F238E27FC236}">
                <a16:creationId xmlns:a16="http://schemas.microsoft.com/office/drawing/2014/main" id="{95F0BFE1-2F49-34B7-EC04-011877933B02}"/>
              </a:ext>
            </a:extLst>
          </p:cNvPr>
          <p:cNvCxnSpPr>
            <a:cxnSpLocks/>
          </p:cNvCxnSpPr>
          <p:nvPr/>
        </p:nvCxnSpPr>
        <p:spPr>
          <a:xfrm>
            <a:off x="6426323" y="5492904"/>
            <a:ext cx="741821" cy="1031910"/>
          </a:xfrm>
          <a:prstGeom prst="line">
            <a:avLst/>
          </a:prstGeom>
          <a:ln w="57150">
            <a:solidFill>
              <a:srgbClr val="00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线连接符 82">
            <a:extLst>
              <a:ext uri="{FF2B5EF4-FFF2-40B4-BE49-F238E27FC236}">
                <a16:creationId xmlns:a16="http://schemas.microsoft.com/office/drawing/2014/main" id="{8A7433DE-BCEA-DC9C-534E-E7D012258C85}"/>
              </a:ext>
            </a:extLst>
          </p:cNvPr>
          <p:cNvCxnSpPr>
            <a:cxnSpLocks/>
          </p:cNvCxnSpPr>
          <p:nvPr/>
        </p:nvCxnSpPr>
        <p:spPr>
          <a:xfrm>
            <a:off x="7128677" y="5162448"/>
            <a:ext cx="4596342" cy="3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06D7BFF6-A06F-2E26-67E1-7336DF4F60CC}"/>
              </a:ext>
            </a:extLst>
          </p:cNvPr>
          <p:cNvSpPr/>
          <p:nvPr/>
        </p:nvSpPr>
        <p:spPr>
          <a:xfrm>
            <a:off x="8362706" y="5775181"/>
            <a:ext cx="1021419" cy="479169"/>
          </a:xfrm>
          <a:prstGeom prst="rect">
            <a:avLst/>
          </a:prstGeom>
          <a:solidFill>
            <a:srgbClr val="BDD7E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User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EMB </a:t>
            </a:r>
            <a:r>
              <a:rPr kumimoji="1" lang="en-US" altLang="zh-CN" dirty="0" err="1">
                <a:solidFill>
                  <a:schemeClr val="tx1"/>
                </a:solidFill>
              </a:rPr>
              <a:t>Tbl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0FF5AEA-B10D-5475-CBDF-39454F173F73}"/>
              </a:ext>
            </a:extLst>
          </p:cNvPr>
          <p:cNvSpPr/>
          <p:nvPr/>
        </p:nvSpPr>
        <p:spPr>
          <a:xfrm>
            <a:off x="9476090" y="5774682"/>
            <a:ext cx="1021419" cy="498978"/>
          </a:xfrm>
          <a:prstGeom prst="rect">
            <a:avLst/>
          </a:prstGeom>
          <a:solidFill>
            <a:srgbClr val="FDF4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Video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EMB </a:t>
            </a:r>
            <a:r>
              <a:rPr kumimoji="1" lang="en-US" altLang="zh-CN" dirty="0" err="1">
                <a:solidFill>
                  <a:schemeClr val="tx1"/>
                </a:solidFill>
              </a:rPr>
              <a:t>Tbl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E882048E-5E63-F13A-C6DF-C39080DFE37D}"/>
              </a:ext>
            </a:extLst>
          </p:cNvPr>
          <p:cNvSpPr/>
          <p:nvPr/>
        </p:nvSpPr>
        <p:spPr>
          <a:xfrm>
            <a:off x="10562179" y="5781632"/>
            <a:ext cx="1021419" cy="498978"/>
          </a:xfrm>
          <a:prstGeom prst="rect">
            <a:avLst/>
          </a:prstGeom>
          <a:solidFill>
            <a:srgbClr val="FDF4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Video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EMB </a:t>
            </a:r>
            <a:r>
              <a:rPr kumimoji="1" lang="en-US" altLang="zh-CN" dirty="0" err="1">
                <a:solidFill>
                  <a:schemeClr val="tx1"/>
                </a:solidFill>
              </a:rPr>
              <a:t>Tbl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92282BC9-0BFB-DE2A-C0C0-7B503829EE53}"/>
              </a:ext>
            </a:extLst>
          </p:cNvPr>
          <p:cNvSpPr txBox="1"/>
          <p:nvPr/>
        </p:nvSpPr>
        <p:spPr>
          <a:xfrm>
            <a:off x="8592594" y="479021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GPU</a:t>
            </a:r>
            <a:r>
              <a:rPr kumimoji="1" lang="en-US" altLang="zh-CN" baseline="-25000" dirty="0"/>
              <a:t>0</a:t>
            </a:r>
            <a:endParaRPr kumimoji="1" lang="zh-CN" altLang="en-US" baseline="-25000" dirty="0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8A27FA71-3BF0-FBA8-12F4-75FE161C2580}"/>
              </a:ext>
            </a:extLst>
          </p:cNvPr>
          <p:cNvSpPr txBox="1"/>
          <p:nvPr/>
        </p:nvSpPr>
        <p:spPr>
          <a:xfrm>
            <a:off x="10270264" y="479021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GPU</a:t>
            </a:r>
            <a:r>
              <a:rPr kumimoji="1" lang="en-US" altLang="zh-CN" baseline="-25000" dirty="0"/>
              <a:t>7</a:t>
            </a:r>
            <a:endParaRPr kumimoji="1" lang="zh-CN" altLang="en-US" baseline="-25000" dirty="0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B99C69C6-6D6F-E1F8-BE1E-4B348A210A11}"/>
              </a:ext>
            </a:extLst>
          </p:cNvPr>
          <p:cNvSpPr/>
          <p:nvPr/>
        </p:nvSpPr>
        <p:spPr>
          <a:xfrm>
            <a:off x="8651437" y="4480668"/>
            <a:ext cx="581766" cy="285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</a:rPr>
              <a:t>Cache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A05920E9-839D-C41E-1734-A8BA37A7A736}"/>
              </a:ext>
            </a:extLst>
          </p:cNvPr>
          <p:cNvSpPr/>
          <p:nvPr/>
        </p:nvSpPr>
        <p:spPr>
          <a:xfrm>
            <a:off x="10316168" y="4480668"/>
            <a:ext cx="581766" cy="285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</a:rPr>
              <a:t>Cache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41A29137-EDAE-4FC5-E83C-691AF27AE06C}"/>
              </a:ext>
            </a:extLst>
          </p:cNvPr>
          <p:cNvCxnSpPr>
            <a:stCxn id="97" idx="0"/>
            <a:endCxn id="98" idx="0"/>
          </p:cNvCxnSpPr>
          <p:nvPr/>
        </p:nvCxnSpPr>
        <p:spPr>
          <a:xfrm rot="5400000" flipH="1" flipV="1">
            <a:off x="9774685" y="3648303"/>
            <a:ext cx="12700" cy="1664731"/>
          </a:xfrm>
          <a:prstGeom prst="bentConnector3">
            <a:avLst>
              <a:gd name="adj1" fmla="val 2163008"/>
            </a:avLst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>
            <a:extLst>
              <a:ext uri="{FF2B5EF4-FFF2-40B4-BE49-F238E27FC236}">
                <a16:creationId xmlns:a16="http://schemas.microsoft.com/office/drawing/2014/main" id="{100E1443-EBA3-0650-42A0-EFC90790FDD1}"/>
              </a:ext>
            </a:extLst>
          </p:cNvPr>
          <p:cNvSpPr txBox="1"/>
          <p:nvPr/>
        </p:nvSpPr>
        <p:spPr>
          <a:xfrm>
            <a:off x="8895186" y="3747396"/>
            <a:ext cx="165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C00000"/>
                </a:solidFill>
              </a:rPr>
              <a:t>All</a:t>
            </a:r>
            <a:r>
              <a:rPr kumimoji="1" lang="zh-CN" altLang="en-US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</a:rPr>
              <a:t>to</a:t>
            </a:r>
            <a:r>
              <a:rPr kumimoji="1" lang="zh-CN" altLang="en-US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</a:rPr>
              <a:t>All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50B9638D-5EEF-E538-760A-537CCFCE91A3}"/>
              </a:ext>
            </a:extLst>
          </p:cNvPr>
          <p:cNvSpPr txBox="1"/>
          <p:nvPr/>
        </p:nvSpPr>
        <p:spPr>
          <a:xfrm>
            <a:off x="9004951" y="43173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🔥</a:t>
            </a:r>
            <a:endParaRPr kumimoji="1" lang="zh-CN" altLang="en-US" dirty="0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9D1CC3A6-CF75-9C9C-B0DF-403E829E2DD3}"/>
              </a:ext>
            </a:extLst>
          </p:cNvPr>
          <p:cNvSpPr txBox="1"/>
          <p:nvPr/>
        </p:nvSpPr>
        <p:spPr>
          <a:xfrm>
            <a:off x="10671360" y="43165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🔥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336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3A87A-57F9-AA66-B6FA-C9ABA5BBE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C0BBD6-BAF2-44FB-2D70-A965C608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A4107C6-24BA-9DE2-21A2-4D409B39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Commodity GPUs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C32E543-EE52-EC88-C149-50BB2D07C59F}"/>
              </a:ext>
            </a:extLst>
          </p:cNvPr>
          <p:cNvSpPr txBox="1"/>
          <p:nvPr/>
        </p:nvSpPr>
        <p:spPr>
          <a:xfrm>
            <a:off x="308944" y="1094919"/>
            <a:ext cx="11852059" cy="133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Commodity</a:t>
            </a:r>
            <a:r>
              <a:rPr kumimoji="1" lang="en-US" altLang="zh-CN" dirty="0"/>
              <a:t>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GPUs</a:t>
            </a:r>
            <a:r>
              <a:rPr kumimoji="1" lang="en-US" altLang="zh-CN" dirty="0"/>
              <a:t>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(e.g.,</a:t>
            </a:r>
            <a:r>
              <a:rPr kumimoji="1" lang="zh-CN" alt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RTX</a:t>
            </a:r>
            <a:r>
              <a:rPr kumimoji="1" lang="zh-CN" alt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3090)</a:t>
            </a:r>
          </a:p>
          <a:p>
            <a:pPr marL="0" lvl="1" indent="-171450" defTabSz="6858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dirty="0">
                <a:solidFill>
                  <a:srgbClr val="3853A3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solidFill>
                  <a:srgbClr val="426FBE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Opportunity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: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Sufficient and more cost-effective (</a:t>
            </a:r>
            <a:r>
              <a:rPr lang="en" altLang="zh-CN" dirty="0">
                <a:solidFill>
                  <a:srgbClr val="426FBE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4.0x↑</a:t>
            </a:r>
            <a:r>
              <a:rPr lang="en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) computing power</a:t>
            </a:r>
            <a:endParaRPr lang="en-US" altLang="zh-CN" dirty="0">
              <a:latin typeface="Gill Sans" panose="020B0502020104020203" pitchFamily="34" charset="-79"/>
              <a:ea typeface="黑体" panose="02010609060101010101" pitchFamily="49" charset="-122"/>
              <a:cs typeface="Gill Sans" panose="020B0502020104020203" pitchFamily="34" charset="-79"/>
            </a:endParaRPr>
          </a:p>
          <a:p>
            <a:pPr marL="0" lvl="1" indent="-171450" defTabSz="6858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Already applied to many DL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systems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(Mobius</a:t>
            </a:r>
            <a:r>
              <a:rPr lang="en-US" altLang="zh-CN" baseline="300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ASPLOS’23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,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FlexGen</a:t>
            </a:r>
            <a:r>
              <a:rPr lang="en-US" altLang="zh-CN" baseline="300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ICML’23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,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PowerInfer</a:t>
            </a:r>
            <a:r>
              <a:rPr lang="en-US" altLang="zh-CN" baseline="300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SOSP’24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,</a:t>
            </a:r>
            <a:r>
              <a:rPr lang="zh-CN" altLang="en-US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etc.</a:t>
            </a:r>
            <a:r>
              <a:rPr lang="en-US" altLang="zh-CN" baseline="300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.</a:t>
            </a:r>
            <a:r>
              <a:rPr lang="en-US" altLang="zh-CN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)</a:t>
            </a:r>
          </a:p>
        </p:txBody>
      </p:sp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9E20F44D-967C-8B01-2AE6-03ECF7F7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79407"/>
              </p:ext>
            </p:extLst>
          </p:nvPr>
        </p:nvGraphicFramePr>
        <p:xfrm>
          <a:off x="534471" y="2924851"/>
          <a:ext cx="11123058" cy="348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8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881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Datacenter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GPU</a:t>
                      </a: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(A30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24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GB)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Commodity GPU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(RTX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3090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24GB)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8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+mn-lt"/>
                          <a:ea typeface="SimHei" panose="02010609060101010101" pitchFamily="49" charset="-122"/>
                        </a:rPr>
                        <a:t>Tensor</a:t>
                      </a:r>
                      <a:r>
                        <a:rPr lang="zh-CN" altLang="en-US" sz="2400" b="0" dirty="0"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latin typeface="+mn-lt"/>
                          <a:ea typeface="SimHei" panose="02010609060101010101" pitchFamily="49" charset="-122"/>
                        </a:rPr>
                        <a:t>FP16</a:t>
                      </a:r>
                      <a:r>
                        <a:rPr lang="zh-CN" altLang="en-US" sz="2400" b="0" dirty="0"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latin typeface="+mn-lt"/>
                          <a:ea typeface="SimHei" panose="02010609060101010101" pitchFamily="49" charset="-122"/>
                        </a:rPr>
                        <a:t>FLOPS</a:t>
                      </a:r>
                      <a:endParaRPr lang="zh-CN" altLang="en-US" sz="2400" b="0" dirty="0"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165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TFLOPS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142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TFLOPS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latin typeface="+mn-lt"/>
                          <a:ea typeface="SimHei" panose="02010609060101010101" pitchFamily="49" charset="-122"/>
                        </a:rPr>
                        <a:t>Price</a:t>
                      </a:r>
                      <a:endParaRPr lang="zh-CN" altLang="en-US" sz="2400" b="0" dirty="0"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5,800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$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1,250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SimHei" panose="02010609060101010101" pitchFamily="49" charset="-122"/>
                        </a:rPr>
                        <a:t>$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latin typeface="+mn-lt"/>
                          <a:ea typeface="SimHei" panose="02010609060101010101" pitchFamily="49" charset="-122"/>
                        </a:rPr>
                        <a:t>FLOPS/$</a:t>
                      </a:r>
                      <a:endParaRPr lang="zh-CN" altLang="en-US" sz="2400" b="0" dirty="0"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rgbClr val="C00000"/>
                          </a:solidFill>
                          <a:latin typeface="+mn-lt"/>
                          <a:ea typeface="SimHei" panose="02010609060101010101" pitchFamily="49" charset="-122"/>
                        </a:rPr>
                        <a:t>35</a:t>
                      </a:r>
                      <a:r>
                        <a:rPr lang="zh-CN" altLang="en-US" sz="2400" b="0" dirty="0">
                          <a:solidFill>
                            <a:srgbClr val="C00000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C00000"/>
                          </a:solidFill>
                          <a:latin typeface="+mn-lt"/>
                          <a:ea typeface="SimHei" panose="02010609060101010101" pitchFamily="49" charset="-122"/>
                        </a:rPr>
                        <a:t>$/TFLOPS</a:t>
                      </a:r>
                      <a:endParaRPr lang="zh-CN" altLang="en-US" sz="2400" b="0" dirty="0">
                        <a:solidFill>
                          <a:srgbClr val="C00000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426FBE"/>
                          </a:solidFill>
                          <a:latin typeface="+mn-lt"/>
                          <a:ea typeface="SimHei" panose="02010609060101010101" pitchFamily="49" charset="-122"/>
                        </a:rPr>
                        <a:t>8</a:t>
                      </a:r>
                      <a:r>
                        <a:rPr lang="zh-CN" altLang="en-US" sz="2400" b="0" dirty="0">
                          <a:solidFill>
                            <a:srgbClr val="426FBE"/>
                          </a:solidFill>
                          <a:latin typeface="+mn-lt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426FBE"/>
                          </a:solidFill>
                          <a:latin typeface="+mn-lt"/>
                          <a:ea typeface="SimHei" panose="02010609060101010101" pitchFamily="49" charset="-122"/>
                        </a:rPr>
                        <a:t>$/TFLOPS</a:t>
                      </a:r>
                      <a:endParaRPr lang="zh-CN" altLang="en-US" sz="2400" b="0" dirty="0">
                        <a:solidFill>
                          <a:srgbClr val="426FBE"/>
                        </a:solidFill>
                        <a:latin typeface="+mn-lt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6" name="Picture 4">
            <a:extLst>
              <a:ext uri="{FF2B5EF4-FFF2-40B4-BE49-F238E27FC236}">
                <a16:creationId xmlns:a16="http://schemas.microsoft.com/office/drawing/2014/main" id="{4C9C218D-A50F-3B7E-7836-30AE32B1C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001" y="1141235"/>
            <a:ext cx="934734" cy="45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>
            <a:extLst>
              <a:ext uri="{FF2B5EF4-FFF2-40B4-BE49-F238E27FC236}">
                <a16:creationId xmlns:a16="http://schemas.microsoft.com/office/drawing/2014/main" id="{A2F80FE0-0EAF-2F24-B334-0D1D44F6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675" y="5857718"/>
            <a:ext cx="310827" cy="3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>
            <a:extLst>
              <a:ext uri="{FF2B5EF4-FFF2-40B4-BE49-F238E27FC236}">
                <a16:creationId xmlns:a16="http://schemas.microsoft.com/office/drawing/2014/main" id="{3F6D2480-66D0-05B6-77AB-57C56D0D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40" y="5857718"/>
            <a:ext cx="310827" cy="3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6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A2F1A8-A4E9-7E4B-FB02-D1784999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74DC695-E724-6783-8C50-505608E3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2771" y="0"/>
            <a:ext cx="13019313" cy="1108953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 Model Training 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Commodity GPUs</a:t>
            </a:r>
            <a:endParaRPr kumimoji="1"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8B43881-739A-4D37-BC66-35B099B933B6}"/>
              </a:ext>
            </a:extLst>
          </p:cNvPr>
          <p:cNvSpPr txBox="1"/>
          <p:nvPr/>
        </p:nvSpPr>
        <p:spPr>
          <a:xfrm>
            <a:off x="308945" y="1094919"/>
            <a:ext cx="11472748" cy="133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Performance of EMB Model Training on RTX</a:t>
            </a:r>
            <a:r>
              <a:rPr kumimoji="1" lang="zh-CN" alt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3090</a:t>
            </a:r>
            <a:r>
              <a:rPr kumimoji="1" lang="zh-CN" alt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GPU</a:t>
            </a:r>
          </a:p>
          <a:p>
            <a:pPr marL="0" lvl="1" indent="-171450" defTabSz="6858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Compared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to </a:t>
            </a:r>
            <a:r>
              <a:rPr lang="en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datacenter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A30 </a:t>
            </a:r>
            <a:r>
              <a:rPr lang="en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GPUs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(</a:t>
            </a:r>
            <a:r>
              <a:rPr lang="en-US" altLang="zh-CN" sz="2200" dirty="0">
                <a:solidFill>
                  <a:srgbClr val="426FBE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with</a:t>
            </a:r>
            <a:r>
              <a:rPr lang="zh-CN" altLang="en-US" sz="2200" dirty="0">
                <a:solidFill>
                  <a:srgbClr val="426FBE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426FBE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similar TFLOPS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),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throughput</a:t>
            </a:r>
            <a:r>
              <a:rPr lang="zh-CN" altLang="en-US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dropped</a:t>
            </a:r>
            <a:r>
              <a:rPr lang="zh-CN" altLang="en-US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by</a:t>
            </a:r>
            <a:r>
              <a:rPr lang="zh-CN" altLang="en-US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up</a:t>
            </a:r>
            <a:r>
              <a:rPr lang="zh-CN" altLang="en-US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to</a:t>
            </a:r>
            <a:r>
              <a:rPr lang="zh-CN" altLang="en-US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37%</a:t>
            </a:r>
          </a:p>
          <a:p>
            <a:pPr marL="0" lvl="1" indent="0" defTabSz="685800">
              <a:lnSpc>
                <a:spcPct val="100000"/>
              </a:lnSpc>
              <a:spcBef>
                <a:spcPts val="750"/>
              </a:spcBef>
              <a:buNone/>
            </a:pPr>
            <a:endParaRPr lang="en-US" altLang="zh-CN" sz="2200" dirty="0">
              <a:latin typeface="Gill Sans" panose="020B0502020104020203" pitchFamily="34" charset="-79"/>
              <a:ea typeface="黑体" panose="02010609060101010101" pitchFamily="49" charset="-122"/>
              <a:cs typeface="Gill Sans" panose="020B0502020104020203" pitchFamily="34" charset="-79"/>
            </a:endParaRP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8B08E566-D9D0-5AFA-61D7-ECE283D9D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27153"/>
              </p:ext>
            </p:extLst>
          </p:nvPr>
        </p:nvGraphicFramePr>
        <p:xfrm>
          <a:off x="838201" y="2357780"/>
          <a:ext cx="8871856" cy="404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8E769A4-6CF6-708B-D060-7EEFBF7E477F}"/>
              </a:ext>
            </a:extLst>
          </p:cNvPr>
          <p:cNvCxnSpPr/>
          <p:nvPr/>
        </p:nvCxnSpPr>
        <p:spPr>
          <a:xfrm>
            <a:off x="9414785" y="3157210"/>
            <a:ext cx="0" cy="106680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C80AEA3-CBC9-06BE-5C98-6308B78FE93E}"/>
              </a:ext>
            </a:extLst>
          </p:cNvPr>
          <p:cNvSpPr txBox="1"/>
          <p:nvPr/>
        </p:nvSpPr>
        <p:spPr>
          <a:xfrm>
            <a:off x="9567185" y="342900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C00000"/>
                </a:solidFill>
              </a:rPr>
              <a:t>37%</a:t>
            </a:r>
            <a:endParaRPr kumimoji="1"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73B1722-5CDA-B740-15C5-FE05650B4F79}"/>
              </a:ext>
            </a:extLst>
          </p:cNvPr>
          <p:cNvSpPr txBox="1"/>
          <p:nvPr/>
        </p:nvSpPr>
        <p:spPr>
          <a:xfrm>
            <a:off x="9818914" y="4949202"/>
            <a:ext cx="2342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EXP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Configuration:</a:t>
            </a:r>
          </a:p>
          <a:p>
            <a:pPr marL="285750" indent="-285750">
              <a:buFontTx/>
              <a:buChar char="-"/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GPUs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linked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PCIe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4.0x16</a:t>
            </a:r>
          </a:p>
          <a:p>
            <a:pPr marL="285750" indent="-285750">
              <a:buFontTx/>
              <a:buChar char="-"/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System: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</a:rPr>
              <a:t>HugeCTR</a:t>
            </a:r>
            <a:endParaRPr kumimoji="1"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Workload: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Recommendation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DB8F44-10AA-4C43-A095-66992D15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C668C54-46D0-67B5-A9EB-979F59DA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Analysis: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 Model Training 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Commodity GPUs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6D08B34-D54A-3609-B76E-1FBDC4536331}"/>
              </a:ext>
            </a:extLst>
          </p:cNvPr>
          <p:cNvSpPr txBox="1"/>
          <p:nvPr/>
        </p:nvSpPr>
        <p:spPr>
          <a:xfrm>
            <a:off x="308945" y="1094919"/>
            <a:ext cx="11472748" cy="1784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Why</a:t>
            </a:r>
            <a:r>
              <a:rPr kumimoji="1" lang="zh-CN" alt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can't </a:t>
            </a:r>
            <a:r>
              <a:rPr kumimoji="1" lang="en-US" altLang="zh-CN" b="1" dirty="0">
                <a:solidFill>
                  <a:srgbClr val="426FBE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similar TFLOPS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translate into </a:t>
            </a:r>
            <a:r>
              <a:rPr kumimoji="1" lang="en-US" altLang="zh-CN" b="1" dirty="0">
                <a:solidFill>
                  <a:srgbClr val="426FBE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similar training performance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? </a:t>
            </a:r>
          </a:p>
          <a:p>
            <a:pPr marL="0" lvl="1" indent="-171450" defTabSz="6858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The reason is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limited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communication</a:t>
            </a:r>
            <a:r>
              <a:rPr lang="zh-CN" altLang="en-US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resources</a:t>
            </a:r>
            <a:r>
              <a:rPr lang="zh-CN" altLang="en-US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of</a:t>
            </a:r>
            <a:r>
              <a:rPr lang="zh-CN" altLang="en-US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Commodity GPUs</a:t>
            </a:r>
            <a:r>
              <a:rPr lang="zh-CN" altLang="en-US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！</a:t>
            </a:r>
            <a:endParaRPr lang="en-US" altLang="zh-CN" sz="2200" dirty="0">
              <a:latin typeface="Gill Sans" panose="020B0502020104020203" pitchFamily="34" charset="-79"/>
              <a:ea typeface="黑体" panose="02010609060101010101" pitchFamily="49" charset="-122"/>
              <a:cs typeface="Gill Sans" panose="020B0502020104020203" pitchFamily="34" charset="-79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CFEFA4A-6B82-18CA-1398-68FE24F8F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89636"/>
              </p:ext>
            </p:extLst>
          </p:nvPr>
        </p:nvGraphicFramePr>
        <p:xfrm>
          <a:off x="355600" y="2235280"/>
          <a:ext cx="114808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0100F0D2-9416-3D4F-7932-18C305231CD5}"/>
              </a:ext>
            </a:extLst>
          </p:cNvPr>
          <p:cNvSpPr/>
          <p:nvPr/>
        </p:nvSpPr>
        <p:spPr>
          <a:xfrm>
            <a:off x="11240655" y="4876800"/>
            <a:ext cx="166254" cy="1459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145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41B7E-BD30-4958-CF5D-7C87A1CEF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B8CDFE-1FA6-0B05-F70F-6B90A615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31C5120-A85B-2636-9A57-1C1B995F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Analysis: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 Model Training 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Commodity GPUs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6DF800A-6C0C-24F4-8C79-E7E1B5FA5DA3}"/>
              </a:ext>
            </a:extLst>
          </p:cNvPr>
          <p:cNvSpPr txBox="1"/>
          <p:nvPr/>
        </p:nvSpPr>
        <p:spPr>
          <a:xfrm>
            <a:off x="308945" y="1094919"/>
            <a:ext cx="11472748" cy="1784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Why</a:t>
            </a:r>
            <a:r>
              <a:rPr kumimoji="1" lang="zh-CN" alt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can't </a:t>
            </a:r>
            <a:r>
              <a:rPr kumimoji="1" lang="en-US" altLang="zh-CN" b="1" dirty="0">
                <a:solidFill>
                  <a:srgbClr val="426FBE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similar TFLOPS 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translate into </a:t>
            </a:r>
            <a:r>
              <a:rPr kumimoji="1" lang="en-US" altLang="zh-CN" b="1" dirty="0">
                <a:solidFill>
                  <a:srgbClr val="426FBE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similar training performance</a:t>
            </a:r>
            <a:r>
              <a:rPr kumimoji="1" lang="en-US" altLang="zh-CN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? </a:t>
            </a:r>
          </a:p>
          <a:p>
            <a:pPr marL="0" lvl="1" indent="-171450" defTabSz="6858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zh-CN" altLang="en-US" sz="220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limited</a:t>
            </a:r>
            <a:r>
              <a:rPr lang="zh-CN" altLang="en-US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collective</a:t>
            </a:r>
            <a:r>
              <a:rPr lang="en-US" altLang="zh-CN" sz="2200" dirty="0"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communication</a:t>
            </a:r>
            <a:r>
              <a:rPr lang="zh-CN" altLang="en-US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panose="020B0502020104020203" pitchFamily="34" charset="-79"/>
                <a:ea typeface="黑体" panose="02010609060101010101" pitchFamily="49" charset="-122"/>
                <a:cs typeface="Gill Sans" panose="020B0502020104020203" pitchFamily="34" charset="-79"/>
              </a:rPr>
              <a:t>bandwidth</a:t>
            </a:r>
            <a:endParaRPr lang="en-US" altLang="zh-CN" sz="2200" dirty="0">
              <a:latin typeface="Gill Sans" panose="020B0502020104020203" pitchFamily="34" charset="-79"/>
              <a:ea typeface="黑体" panose="02010609060101010101" pitchFamily="49" charset="-122"/>
              <a:cs typeface="Gill Sans" panose="020B0502020104020203" pitchFamily="34" charset="-79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8B53F96B-6574-C935-5F25-1AEAF7DA3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637946"/>
              </p:ext>
            </p:extLst>
          </p:nvPr>
        </p:nvGraphicFramePr>
        <p:xfrm>
          <a:off x="281712" y="2235280"/>
          <a:ext cx="7448487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20B15285-7BD5-71D1-38AC-62331CF9F601}"/>
              </a:ext>
            </a:extLst>
          </p:cNvPr>
          <p:cNvCxnSpPr>
            <a:cxnSpLocks/>
          </p:cNvCxnSpPr>
          <p:nvPr/>
        </p:nvCxnSpPr>
        <p:spPr>
          <a:xfrm flipV="1">
            <a:off x="7545472" y="2438050"/>
            <a:ext cx="311558" cy="13463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F007D959-1240-5971-C201-1442BE5497D5}"/>
              </a:ext>
            </a:extLst>
          </p:cNvPr>
          <p:cNvCxnSpPr>
            <a:cxnSpLocks/>
          </p:cNvCxnSpPr>
          <p:nvPr/>
        </p:nvCxnSpPr>
        <p:spPr>
          <a:xfrm>
            <a:off x="7545472" y="4908859"/>
            <a:ext cx="231382" cy="3048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564FF2D-D778-5505-DC0C-160F539DC66E}"/>
              </a:ext>
            </a:extLst>
          </p:cNvPr>
          <p:cNvGrpSpPr/>
          <p:nvPr/>
        </p:nvGrpSpPr>
        <p:grpSpPr>
          <a:xfrm>
            <a:off x="7915898" y="2415777"/>
            <a:ext cx="3708928" cy="2797882"/>
            <a:chOff x="7428089" y="2214385"/>
            <a:chExt cx="3708928" cy="279788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0F5042F-AC98-C7E8-2596-57369A162956}"/>
                </a:ext>
              </a:extLst>
            </p:cNvPr>
            <p:cNvSpPr txBox="1"/>
            <p:nvPr/>
          </p:nvSpPr>
          <p:spPr>
            <a:xfrm>
              <a:off x="7756550" y="2214385"/>
              <a:ext cx="3223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u="sng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NCCL</a:t>
              </a:r>
              <a:r>
                <a:rPr kumimoji="1" lang="zh-CN" altLang="en-US" sz="2000" b="1" u="sng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 </a:t>
              </a:r>
              <a:r>
                <a:rPr kumimoji="1" lang="en-US" altLang="zh-CN" sz="2000" b="1" u="sng" dirty="0" err="1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all_to_all</a:t>
              </a:r>
              <a:r>
                <a:rPr kumimoji="1" lang="zh-CN" altLang="en-US" sz="2000" b="1" u="sng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 </a:t>
              </a:r>
              <a:r>
                <a:rPr kumimoji="1" lang="en-US" altLang="zh-CN" sz="2000" b="1" u="sng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bandwidth</a:t>
              </a:r>
              <a:endParaRPr kumimoji="1" lang="zh-CN" altLang="en-US" sz="2000" b="1" u="sng" dirty="0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24A1C3B-ED94-E17D-383D-01CD57B7D364}"/>
                </a:ext>
              </a:extLst>
            </p:cNvPr>
            <p:cNvSpPr/>
            <p:nvPr/>
          </p:nvSpPr>
          <p:spPr>
            <a:xfrm>
              <a:off x="7428089" y="2236658"/>
              <a:ext cx="3708928" cy="27756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6CFCD86C-137B-BB2A-A5F3-E3257A8F06BB}"/>
                </a:ext>
              </a:extLst>
            </p:cNvPr>
            <p:cNvCxnSpPr>
              <a:cxnSpLocks/>
            </p:cNvCxnSpPr>
            <p:nvPr/>
          </p:nvCxnSpPr>
          <p:spPr>
            <a:xfrm>
              <a:off x="10457253" y="3078757"/>
              <a:ext cx="0" cy="669551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34AC8FC-B5DE-82F8-2703-F0C21C0704CB}"/>
                </a:ext>
              </a:extLst>
            </p:cNvPr>
            <p:cNvSpPr txBox="1"/>
            <p:nvPr/>
          </p:nvSpPr>
          <p:spPr>
            <a:xfrm>
              <a:off x="10416948" y="3078757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C00000"/>
                  </a:solidFill>
                </a:rPr>
                <a:t>46%</a:t>
              </a:r>
              <a:endParaRPr kumimoji="1" lang="zh-CN" altLang="en-US" sz="2400" b="1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61AD3235-7E4C-31D4-E534-294A5CE84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02183"/>
              </p:ext>
            </p:extLst>
          </p:nvPr>
        </p:nvGraphicFramePr>
        <p:xfrm>
          <a:off x="7895108" y="2773484"/>
          <a:ext cx="3223063" cy="244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矩形 24">
            <a:extLst>
              <a:ext uri="{FF2B5EF4-FFF2-40B4-BE49-F238E27FC236}">
                <a16:creationId xmlns:a16="http://schemas.microsoft.com/office/drawing/2014/main" id="{77546C60-A023-23DE-762F-60DCC54313CB}"/>
              </a:ext>
            </a:extLst>
          </p:cNvPr>
          <p:cNvSpPr/>
          <p:nvPr/>
        </p:nvSpPr>
        <p:spPr>
          <a:xfrm>
            <a:off x="7355891" y="4908859"/>
            <a:ext cx="166254" cy="1459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1B87DE32-8B69-43C3-0A67-92B182B31EDC}"/>
              </a:ext>
            </a:extLst>
          </p:cNvPr>
          <p:cNvSpPr/>
          <p:nvPr/>
        </p:nvSpPr>
        <p:spPr>
          <a:xfrm>
            <a:off x="7802023" y="5374145"/>
            <a:ext cx="3936678" cy="956167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The collective</a:t>
            </a:r>
            <a:r>
              <a:rPr lang="zh-CN" altLang="en-US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communication</a:t>
            </a:r>
            <a:r>
              <a:rPr lang="zh-CN" altLang="en-US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BW of</a:t>
            </a:r>
            <a:r>
              <a:rPr lang="zh-CN" altLang="en-US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commodity GPUs is </a:t>
            </a:r>
            <a:r>
              <a:rPr lang="en-US" altLang="zh-CN" sz="2000" dirty="0">
                <a:solidFill>
                  <a:srgbClr val="C00000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only 54% </a:t>
            </a:r>
            <a:r>
              <a:rPr lang="en-US" altLang="zh-CN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of that of datacenter</a:t>
            </a:r>
            <a:r>
              <a:rPr lang="zh-CN" altLang="en-US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GPUs.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1013D40-AECD-A2B1-1D61-670D561D3D59}"/>
              </a:ext>
            </a:extLst>
          </p:cNvPr>
          <p:cNvSpPr/>
          <p:nvPr/>
        </p:nvSpPr>
        <p:spPr>
          <a:xfrm>
            <a:off x="6788158" y="3784350"/>
            <a:ext cx="740411" cy="1124510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6571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F8F858-9A98-5573-EFDF-BEEA2587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219175C-4B4F-1ED6-9779-3658EFB2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Root Cause: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Poor communication of commodity GPUs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CC8841B-2D86-1ED6-2869-23520F3BA959}"/>
              </a:ext>
            </a:extLst>
          </p:cNvPr>
          <p:cNvSpPr txBox="1"/>
          <p:nvPr/>
        </p:nvSpPr>
        <p:spPr>
          <a:xfrm>
            <a:off x="308945" y="1094919"/>
            <a:ext cx="11472748" cy="133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Commodity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GPUs: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PCIe</a:t>
            </a:r>
            <a:r>
              <a:rPr lang="zh-CN" altLang="en-US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P2P</a:t>
            </a:r>
            <a:r>
              <a:rPr lang="zh-CN" altLang="en-US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support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due to hardware limitation</a:t>
            </a:r>
          </a:p>
          <a:p>
            <a:pPr marL="0" lvl="1" indent="-171450" defTabSz="6858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endParaRPr lang="en-US" altLang="zh-CN" sz="2200" dirty="0">
              <a:latin typeface="Gill Sans" panose="020B0502020104020203" pitchFamily="34" charset="-79"/>
              <a:ea typeface="黑体" panose="02010609060101010101" pitchFamily="49" charset="-122"/>
              <a:cs typeface="Gill Sans" panose="020B0502020104020203" pitchFamily="34" charset="-79"/>
            </a:endParaRPr>
          </a:p>
        </p:txBody>
      </p:sp>
      <p:sp>
        <p:nvSpPr>
          <p:cNvPr id="5" name="文本框 267">
            <a:extLst>
              <a:ext uri="{FF2B5EF4-FFF2-40B4-BE49-F238E27FC236}">
                <a16:creationId xmlns:a16="http://schemas.microsoft.com/office/drawing/2014/main" id="{61741164-2079-FB69-22F4-A3C21EE3492E}"/>
              </a:ext>
            </a:extLst>
          </p:cNvPr>
          <p:cNvSpPr txBox="1"/>
          <p:nvPr/>
        </p:nvSpPr>
        <p:spPr>
          <a:xfrm>
            <a:off x="7169891" y="5645928"/>
            <a:ext cx="3589494" cy="414391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+mn-lt"/>
                <a:ea typeface="SimHei" panose="02010609060101010101" pitchFamily="49" charset="-122"/>
              </a:rPr>
              <a:t>Commodity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SimHei" panose="02010609060101010101" pitchFamily="49" charset="-122"/>
              </a:rPr>
              <a:t>GPU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SimHei" panose="02010609060101010101" pitchFamily="49" charset="-122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+mn-lt"/>
              <a:ea typeface="SimHei" panose="02010609060101010101" pitchFamily="49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ea typeface="SimHei" pitchFamily="49" charset="-122"/>
                <a:cs typeface="Calibri" panose="020F0502020204030204" pitchFamily="34" charset="0"/>
              </a:rPr>
              <a:t>(NO</a:t>
            </a:r>
            <a:r>
              <a:rPr lang="zh-CN" altLang="en-US" sz="2400" dirty="0">
                <a:solidFill>
                  <a:srgbClr val="C00000"/>
                </a:solidFill>
                <a:ea typeface="SimHei" pitchFamily="49" charset="-122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solidFill>
                  <a:srgbClr val="C00000"/>
                </a:solidFill>
                <a:ea typeface="SimHei" pitchFamily="49" charset="-122"/>
                <a:cs typeface="Calibri" panose="020F0502020204030204" pitchFamily="34" charset="0"/>
              </a:rPr>
              <a:t>PCIe P2P</a:t>
            </a:r>
            <a:r>
              <a:rPr lang="zh-CN" altLang="en-US" sz="2400" dirty="0">
                <a:solidFill>
                  <a:srgbClr val="C00000"/>
                </a:solidFill>
                <a:ea typeface="SimHei" pitchFamily="49" charset="-122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solidFill>
                  <a:srgbClr val="C00000"/>
                </a:solidFill>
                <a:ea typeface="SimHei" pitchFamily="49" charset="-122"/>
                <a:cs typeface="Calibri" panose="020F0502020204030204" pitchFamily="34" charset="0"/>
              </a:rPr>
              <a:t>Support</a:t>
            </a:r>
            <a:r>
              <a:rPr lang="en-US" altLang="zh-CN" sz="2400" dirty="0">
                <a:solidFill>
                  <a:srgbClr val="C00000"/>
                </a:solidFill>
                <a:ea typeface="SimHei" pitchFamily="49" charset="-122"/>
                <a:cs typeface="Calibri" panose="020F0502020204030204" pitchFamily="34" charset="0"/>
              </a:rPr>
              <a:t>)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a typeface="SimHei" pitchFamily="49" charset="-122"/>
              <a:cs typeface="Calibri" panose="020F0502020204030204" pitchFamily="34" charset="0"/>
            </a:endParaRPr>
          </a:p>
        </p:txBody>
      </p:sp>
      <p:sp>
        <p:nvSpPr>
          <p:cNvPr id="6" name="文本框 267">
            <a:extLst>
              <a:ext uri="{FF2B5EF4-FFF2-40B4-BE49-F238E27FC236}">
                <a16:creationId xmlns:a16="http://schemas.microsoft.com/office/drawing/2014/main" id="{F6186154-D742-EAFC-7423-733CD91974BE}"/>
              </a:ext>
            </a:extLst>
          </p:cNvPr>
          <p:cNvSpPr txBox="1"/>
          <p:nvPr/>
        </p:nvSpPr>
        <p:spPr>
          <a:xfrm>
            <a:off x="1476963" y="5701175"/>
            <a:ext cx="3238197" cy="303896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+mn-lt"/>
                <a:ea typeface="SimHei" panose="02010609060101010101" pitchFamily="49" charset="-122"/>
              </a:rPr>
              <a:t>Datacenter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SimHei" panose="02010609060101010101" pitchFamily="49" charset="-122"/>
              </a:rPr>
              <a:t>GPU</a:t>
            </a:r>
          </a:p>
          <a:p>
            <a:pPr algn="ctr"/>
            <a:r>
              <a:rPr lang="zh-CN" altLang="en-US" sz="2400" dirty="0">
                <a:solidFill>
                  <a:srgbClr val="426FBE"/>
                </a:solidFill>
                <a:ea typeface="SimHei" pitchFamily="49" charset="-122"/>
                <a:cs typeface="Calibri" panose="020F0502020204030204" pitchFamily="34" charset="0"/>
              </a:rPr>
              <a:t>（</a:t>
            </a:r>
            <a:r>
              <a:rPr lang="en-US" altLang="zh-CN" sz="2400" dirty="0">
                <a:solidFill>
                  <a:srgbClr val="426FBE"/>
                </a:solidFill>
                <a:ea typeface="SimHei" pitchFamily="49" charset="-122"/>
                <a:cs typeface="Calibri" panose="020F0502020204030204" pitchFamily="34" charset="0"/>
              </a:rPr>
              <a:t>Support PCIe P2P)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a typeface="SimHei" pitchFamily="49" charset="-122"/>
              <a:cs typeface="Calibri" panose="020F050202020403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8571F29-2072-87F6-2879-2BC5EB6AD41D}"/>
              </a:ext>
            </a:extLst>
          </p:cNvPr>
          <p:cNvGrpSpPr/>
          <p:nvPr/>
        </p:nvGrpSpPr>
        <p:grpSpPr>
          <a:xfrm>
            <a:off x="675365" y="2508550"/>
            <a:ext cx="4785601" cy="2511854"/>
            <a:chOff x="3524577" y="4317802"/>
            <a:chExt cx="3500203" cy="1668690"/>
          </a:xfrm>
        </p:grpSpPr>
        <p:sp>
          <p:nvSpPr>
            <p:cNvPr id="8" name="文本框 267">
              <a:extLst>
                <a:ext uri="{FF2B5EF4-FFF2-40B4-BE49-F238E27FC236}">
                  <a16:creationId xmlns:a16="http://schemas.microsoft.com/office/drawing/2014/main" id="{C08759B5-9CD8-2FC4-25A2-3BC32FC49F4A}"/>
                </a:ext>
              </a:extLst>
            </p:cNvPr>
            <p:cNvSpPr txBox="1"/>
            <p:nvPr/>
          </p:nvSpPr>
          <p:spPr>
            <a:xfrm>
              <a:off x="4852912" y="4317802"/>
              <a:ext cx="788656" cy="3038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CPU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cxnSp>
          <p:nvCxnSpPr>
            <p:cNvPr id="9" name="直接连接符 283">
              <a:extLst>
                <a:ext uri="{FF2B5EF4-FFF2-40B4-BE49-F238E27FC236}">
                  <a16:creationId xmlns:a16="http://schemas.microsoft.com/office/drawing/2014/main" id="{E3A9FF1D-5487-0C94-011D-FAC10A211C70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5246442" y="4621694"/>
              <a:ext cx="799" cy="270365"/>
            </a:xfrm>
            <a:prstGeom prst="line">
              <a:avLst/>
            </a:prstGeom>
            <a:ln w="1905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321">
              <a:extLst>
                <a:ext uri="{FF2B5EF4-FFF2-40B4-BE49-F238E27FC236}">
                  <a16:creationId xmlns:a16="http://schemas.microsoft.com/office/drawing/2014/main" id="{9CF5271C-BBF3-D789-0430-610D70694ECE}"/>
                </a:ext>
              </a:extLst>
            </p:cNvPr>
            <p:cNvSpPr/>
            <p:nvPr/>
          </p:nvSpPr>
          <p:spPr>
            <a:xfrm>
              <a:off x="4568481" y="4799503"/>
              <a:ext cx="370536" cy="467395"/>
            </a:xfrm>
            <a:prstGeom prst="arc">
              <a:avLst>
                <a:gd name="adj1" fmla="val 21222806"/>
                <a:gd name="adj2" fmla="val 463559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ea typeface="SimHei" pitchFamily="49" charset="-122"/>
              </a:endParaRPr>
            </a:p>
          </p:txBody>
        </p:sp>
        <p:sp>
          <p:nvSpPr>
            <p:cNvPr id="11" name="Arc 322">
              <a:extLst>
                <a:ext uri="{FF2B5EF4-FFF2-40B4-BE49-F238E27FC236}">
                  <a16:creationId xmlns:a16="http://schemas.microsoft.com/office/drawing/2014/main" id="{F1A2DF40-C257-C9EC-C930-2D9C8ABF60D9}"/>
                </a:ext>
              </a:extLst>
            </p:cNvPr>
            <p:cNvSpPr/>
            <p:nvPr/>
          </p:nvSpPr>
          <p:spPr>
            <a:xfrm flipH="1">
              <a:off x="5719841" y="4799503"/>
              <a:ext cx="370536" cy="467395"/>
            </a:xfrm>
            <a:prstGeom prst="arc">
              <a:avLst>
                <a:gd name="adj1" fmla="val 21222806"/>
                <a:gd name="adj2" fmla="val 463559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ea typeface="SimHei" pitchFamily="49" charset="-122"/>
              </a:endParaRPr>
            </a:p>
          </p:txBody>
        </p:sp>
        <p:sp>
          <p:nvSpPr>
            <p:cNvPr id="12" name="Arc 323">
              <a:extLst>
                <a:ext uri="{FF2B5EF4-FFF2-40B4-BE49-F238E27FC236}">
                  <a16:creationId xmlns:a16="http://schemas.microsoft.com/office/drawing/2014/main" id="{8063B6B4-AFCC-907E-7A5D-EDF5C9D1EF7B}"/>
                </a:ext>
              </a:extLst>
            </p:cNvPr>
            <p:cNvSpPr/>
            <p:nvPr/>
          </p:nvSpPr>
          <p:spPr>
            <a:xfrm flipH="1">
              <a:off x="6598777" y="4799503"/>
              <a:ext cx="370536" cy="467395"/>
            </a:xfrm>
            <a:prstGeom prst="arc">
              <a:avLst>
                <a:gd name="adj1" fmla="val 21222806"/>
                <a:gd name="adj2" fmla="val 463559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ea typeface="SimHei" pitchFamily="49" charset="-122"/>
              </a:endParaRPr>
            </a:p>
          </p:txBody>
        </p:sp>
        <p:sp>
          <p:nvSpPr>
            <p:cNvPr id="13" name="Arc 324">
              <a:extLst>
                <a:ext uri="{FF2B5EF4-FFF2-40B4-BE49-F238E27FC236}">
                  <a16:creationId xmlns:a16="http://schemas.microsoft.com/office/drawing/2014/main" id="{4FE13854-2492-E2CD-B4E0-868F2E419588}"/>
                </a:ext>
              </a:extLst>
            </p:cNvPr>
            <p:cNvSpPr/>
            <p:nvPr/>
          </p:nvSpPr>
          <p:spPr>
            <a:xfrm>
              <a:off x="3559987" y="4797583"/>
              <a:ext cx="370536" cy="467395"/>
            </a:xfrm>
            <a:prstGeom prst="arc">
              <a:avLst>
                <a:gd name="adj1" fmla="val 21222806"/>
                <a:gd name="adj2" fmla="val 463559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400">
                <a:ea typeface="SimHei" pitchFamily="49" charset="-122"/>
              </a:endParaRPr>
            </a:p>
          </p:txBody>
        </p:sp>
        <p:sp>
          <p:nvSpPr>
            <p:cNvPr id="14" name="文本框 267">
              <a:extLst>
                <a:ext uri="{FF2B5EF4-FFF2-40B4-BE49-F238E27FC236}">
                  <a16:creationId xmlns:a16="http://schemas.microsoft.com/office/drawing/2014/main" id="{447F17C1-DD34-45B5-995C-2923942208A9}"/>
                </a:ext>
              </a:extLst>
            </p:cNvPr>
            <p:cNvSpPr txBox="1"/>
            <p:nvPr/>
          </p:nvSpPr>
          <p:spPr>
            <a:xfrm>
              <a:off x="3775342" y="4714228"/>
              <a:ext cx="2996818" cy="33713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PCIe</a:t>
              </a:r>
              <a:r>
                <a:rPr lang="zh-CN" altLang="en-US" sz="2000" dirty="0">
                  <a:ea typeface="SimHei" pitchFamily="49" charset="-122"/>
                  <a:cs typeface="Calibri" panose="020F0502020204030204" pitchFamily="34" charset="0"/>
                </a:rPr>
                <a:t> </a:t>
              </a:r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Bus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15" name="文本框 267">
              <a:extLst>
                <a:ext uri="{FF2B5EF4-FFF2-40B4-BE49-F238E27FC236}">
                  <a16:creationId xmlns:a16="http://schemas.microsoft.com/office/drawing/2014/main" id="{01FC1D8B-DDCB-253D-6B57-A0D1F677F46E}"/>
                </a:ext>
              </a:extLst>
            </p:cNvPr>
            <p:cNvSpPr txBox="1"/>
            <p:nvPr/>
          </p:nvSpPr>
          <p:spPr>
            <a:xfrm>
              <a:off x="3758214" y="5682597"/>
              <a:ext cx="2996818" cy="30389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 err="1">
                  <a:ea typeface="SimHei" pitchFamily="49" charset="-122"/>
                  <a:cs typeface="Calibri" panose="020F0502020204030204" pitchFamily="34" charset="0"/>
                </a:rPr>
                <a:t>NVLink</a:t>
              </a:r>
              <a:r>
                <a:rPr lang="zh-CN" altLang="en-US" sz="2000" dirty="0">
                  <a:ea typeface="SimHei" pitchFamily="49" charset="-122"/>
                  <a:cs typeface="Calibri" panose="020F0502020204030204" pitchFamily="34" charset="0"/>
                </a:rPr>
                <a:t> </a:t>
              </a:r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(if</a:t>
              </a:r>
              <a:r>
                <a:rPr lang="zh-CN" altLang="en-US" sz="2000" dirty="0">
                  <a:ea typeface="SimHei" pitchFamily="49" charset="-122"/>
                  <a:cs typeface="Calibri" panose="020F0502020204030204" pitchFamily="34" charset="0"/>
                </a:rPr>
                <a:t> </a:t>
              </a:r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configured)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267">
              <a:extLst>
                <a:ext uri="{FF2B5EF4-FFF2-40B4-BE49-F238E27FC236}">
                  <a16:creationId xmlns:a16="http://schemas.microsoft.com/office/drawing/2014/main" id="{236F8C82-4163-7CA5-39B2-B297184C4F71}"/>
                </a:ext>
              </a:extLst>
            </p:cNvPr>
            <p:cNvSpPr txBox="1"/>
            <p:nvPr/>
          </p:nvSpPr>
          <p:spPr>
            <a:xfrm>
              <a:off x="3524577" y="5165265"/>
              <a:ext cx="764431" cy="38620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GPU</a:t>
              </a:r>
              <a:r>
                <a:rPr lang="en-US" altLang="zh-CN" sz="2000" baseline="-25000" dirty="0">
                  <a:ea typeface="SimHei" pitchFamily="49" charset="-122"/>
                  <a:cs typeface="Calibri" panose="020F0502020204030204" pitchFamily="34" charset="0"/>
                </a:rPr>
                <a:t>0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17" name="文本框 267">
              <a:extLst>
                <a:ext uri="{FF2B5EF4-FFF2-40B4-BE49-F238E27FC236}">
                  <a16:creationId xmlns:a16="http://schemas.microsoft.com/office/drawing/2014/main" id="{1236E6F4-5E28-0D26-7D45-B9133B3BFA5D}"/>
                </a:ext>
              </a:extLst>
            </p:cNvPr>
            <p:cNvSpPr txBox="1"/>
            <p:nvPr/>
          </p:nvSpPr>
          <p:spPr>
            <a:xfrm>
              <a:off x="4434559" y="5172506"/>
              <a:ext cx="764431" cy="38620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GPU</a:t>
              </a:r>
              <a:r>
                <a:rPr lang="en-US" altLang="zh-CN" sz="2000" baseline="-25000" dirty="0">
                  <a:ea typeface="SimHei" pitchFamily="49" charset="-122"/>
                  <a:cs typeface="Calibri" panose="020F0502020204030204" pitchFamily="34" charset="0"/>
                </a:rPr>
                <a:t>1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18" name="文本框 267">
              <a:extLst>
                <a:ext uri="{FF2B5EF4-FFF2-40B4-BE49-F238E27FC236}">
                  <a16:creationId xmlns:a16="http://schemas.microsoft.com/office/drawing/2014/main" id="{057F63FF-08CE-1EFB-959B-F772FFA64A6C}"/>
                </a:ext>
              </a:extLst>
            </p:cNvPr>
            <p:cNvSpPr txBox="1"/>
            <p:nvPr/>
          </p:nvSpPr>
          <p:spPr>
            <a:xfrm>
              <a:off x="5352358" y="5174546"/>
              <a:ext cx="764431" cy="38620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GPU</a:t>
              </a:r>
              <a:r>
                <a:rPr lang="en-US" altLang="zh-CN" sz="2000" baseline="-25000" dirty="0">
                  <a:ea typeface="SimHei" pitchFamily="49" charset="-122"/>
                  <a:cs typeface="Calibri" panose="020F0502020204030204" pitchFamily="34" charset="0"/>
                </a:rPr>
                <a:t>2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19" name="Freeform 333">
              <a:extLst>
                <a:ext uri="{FF2B5EF4-FFF2-40B4-BE49-F238E27FC236}">
                  <a16:creationId xmlns:a16="http://schemas.microsoft.com/office/drawing/2014/main" id="{C15B9791-3300-1B4A-F166-45E1B5EADF12}"/>
                </a:ext>
              </a:extLst>
            </p:cNvPr>
            <p:cNvSpPr/>
            <p:nvPr/>
          </p:nvSpPr>
          <p:spPr>
            <a:xfrm>
              <a:off x="4111404" y="4866814"/>
              <a:ext cx="599931" cy="467395"/>
            </a:xfrm>
            <a:custGeom>
              <a:avLst/>
              <a:gdLst>
                <a:gd name="connsiteX0" fmla="*/ 0 w 193675"/>
                <a:gd name="connsiteY0" fmla="*/ 238167 h 254042"/>
                <a:gd name="connsiteX1" fmla="*/ 107950 w 193675"/>
                <a:gd name="connsiteY1" fmla="*/ 42 h 254042"/>
                <a:gd name="connsiteX2" fmla="*/ 193675 w 193675"/>
                <a:gd name="connsiteY2" fmla="*/ 254042 h 25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" h="254042">
                  <a:moveTo>
                    <a:pt x="0" y="238167"/>
                  </a:moveTo>
                  <a:cubicBezTo>
                    <a:pt x="37835" y="117781"/>
                    <a:pt x="75671" y="-2604"/>
                    <a:pt x="107950" y="42"/>
                  </a:cubicBezTo>
                  <a:cubicBezTo>
                    <a:pt x="140229" y="2688"/>
                    <a:pt x="166952" y="128365"/>
                    <a:pt x="193675" y="254042"/>
                  </a:cubicBezTo>
                </a:path>
              </a:pathLst>
            </a:custGeom>
            <a:noFill/>
            <a:ln w="38100">
              <a:solidFill>
                <a:srgbClr val="2F5597"/>
              </a:solidFill>
              <a:tailEnd type="stealt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ea typeface="SimHei" pitchFamily="49" charset="-122"/>
              </a:endParaRPr>
            </a:p>
          </p:txBody>
        </p:sp>
        <p:sp>
          <p:nvSpPr>
            <p:cNvPr id="20" name="文本框 267">
              <a:extLst>
                <a:ext uri="{FF2B5EF4-FFF2-40B4-BE49-F238E27FC236}">
                  <a16:creationId xmlns:a16="http://schemas.microsoft.com/office/drawing/2014/main" id="{36E51D89-E38A-B282-1FE1-AEF8E1AC0A9F}"/>
                </a:ext>
              </a:extLst>
            </p:cNvPr>
            <p:cNvSpPr txBox="1"/>
            <p:nvPr/>
          </p:nvSpPr>
          <p:spPr>
            <a:xfrm>
              <a:off x="6260349" y="5171057"/>
              <a:ext cx="764431" cy="38620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GPU</a:t>
              </a:r>
              <a:r>
                <a:rPr lang="en-US" altLang="zh-CN" sz="2000" baseline="-25000" dirty="0">
                  <a:ea typeface="SimHei" pitchFamily="49" charset="-122"/>
                  <a:cs typeface="Calibri" panose="020F0502020204030204" pitchFamily="34" charset="0"/>
                </a:rPr>
                <a:t>3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BDC72FE4-ACF3-1DE2-5835-C90CD5BF8BFF}"/>
                </a:ext>
              </a:extLst>
            </p:cNvPr>
            <p:cNvSpPr/>
            <p:nvPr/>
          </p:nvSpPr>
          <p:spPr>
            <a:xfrm>
              <a:off x="5907457" y="5490348"/>
              <a:ext cx="612909" cy="467395"/>
            </a:xfrm>
            <a:custGeom>
              <a:avLst/>
              <a:gdLst>
                <a:gd name="connsiteX0" fmla="*/ 0 w 280852"/>
                <a:gd name="connsiteY0" fmla="*/ 0 h 84910"/>
                <a:gd name="connsiteX1" fmla="*/ 140426 w 280852"/>
                <a:gd name="connsiteY1" fmla="*/ 84908 h 84910"/>
                <a:gd name="connsiteX2" fmla="*/ 280852 w 280852"/>
                <a:gd name="connsiteY2" fmla="*/ 3265 h 84910"/>
                <a:gd name="connsiteX3" fmla="*/ 280852 w 280852"/>
                <a:gd name="connsiteY3" fmla="*/ 3265 h 8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852" h="84910">
                  <a:moveTo>
                    <a:pt x="0" y="0"/>
                  </a:moveTo>
                  <a:cubicBezTo>
                    <a:pt x="46808" y="42182"/>
                    <a:pt x="93617" y="84364"/>
                    <a:pt x="140426" y="84908"/>
                  </a:cubicBezTo>
                  <a:cubicBezTo>
                    <a:pt x="187235" y="85452"/>
                    <a:pt x="280852" y="3265"/>
                    <a:pt x="280852" y="3265"/>
                  </a:cubicBezTo>
                  <a:lnTo>
                    <a:pt x="280852" y="3265"/>
                  </a:lnTo>
                </a:path>
              </a:pathLst>
            </a:custGeom>
            <a:noFill/>
            <a:ln w="38100">
              <a:solidFill>
                <a:srgbClr val="2F5597"/>
              </a:solidFill>
              <a:tailEnd type="stealt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ea typeface="SimHei" pitchFamily="49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8E07C56-DECD-FEF3-E737-82CE174E21CE}"/>
              </a:ext>
            </a:extLst>
          </p:cNvPr>
          <p:cNvGrpSpPr/>
          <p:nvPr/>
        </p:nvGrpSpPr>
        <p:grpSpPr>
          <a:xfrm>
            <a:off x="6449373" y="2210477"/>
            <a:ext cx="5614887" cy="2747681"/>
            <a:chOff x="6511237" y="1539903"/>
            <a:chExt cx="4404610" cy="2138611"/>
          </a:xfrm>
        </p:grpSpPr>
        <p:sp>
          <p:nvSpPr>
            <p:cNvPr id="23" name="文本框 267">
              <a:extLst>
                <a:ext uri="{FF2B5EF4-FFF2-40B4-BE49-F238E27FC236}">
                  <a16:creationId xmlns:a16="http://schemas.microsoft.com/office/drawing/2014/main" id="{E3D35A34-278A-0DCA-8CB7-9E6D2A3B37B1}"/>
                </a:ext>
              </a:extLst>
            </p:cNvPr>
            <p:cNvSpPr txBox="1"/>
            <p:nvPr/>
          </p:nvSpPr>
          <p:spPr>
            <a:xfrm>
              <a:off x="7879280" y="1838105"/>
              <a:ext cx="788656" cy="41439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CPU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cxnSp>
          <p:nvCxnSpPr>
            <p:cNvPr id="24" name="直接连接符 283">
              <a:extLst>
                <a:ext uri="{FF2B5EF4-FFF2-40B4-BE49-F238E27FC236}">
                  <a16:creationId xmlns:a16="http://schemas.microsoft.com/office/drawing/2014/main" id="{83A1F14B-93C1-0AE0-6A7C-A67B45E46288}"/>
                </a:ext>
              </a:extLst>
            </p:cNvPr>
            <p:cNvCxnSpPr>
              <a:stCxn id="23" idx="2"/>
              <a:endCxn id="25" idx="0"/>
            </p:cNvCxnSpPr>
            <p:nvPr/>
          </p:nvCxnSpPr>
          <p:spPr>
            <a:xfrm flipH="1">
              <a:off x="8260411" y="2252496"/>
              <a:ext cx="13196" cy="226366"/>
            </a:xfrm>
            <a:prstGeom prst="line">
              <a:avLst/>
            </a:prstGeom>
            <a:ln w="1905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67">
              <a:extLst>
                <a:ext uri="{FF2B5EF4-FFF2-40B4-BE49-F238E27FC236}">
                  <a16:creationId xmlns:a16="http://schemas.microsoft.com/office/drawing/2014/main" id="{11D00463-D22A-3A04-E010-8DE59AC10B87}"/>
                </a:ext>
              </a:extLst>
            </p:cNvPr>
            <p:cNvSpPr txBox="1"/>
            <p:nvPr/>
          </p:nvSpPr>
          <p:spPr>
            <a:xfrm>
              <a:off x="6762002" y="2478862"/>
              <a:ext cx="2996818" cy="41439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PCIe</a:t>
              </a:r>
              <a:r>
                <a:rPr lang="zh-CN" altLang="en-US" sz="2000" dirty="0">
                  <a:ea typeface="SimHei" pitchFamily="49" charset="-122"/>
                  <a:cs typeface="Calibri" panose="020F0502020204030204" pitchFamily="34" charset="0"/>
                </a:rPr>
                <a:t> </a:t>
              </a:r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Bus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26" name="Arc 49">
              <a:extLst>
                <a:ext uri="{FF2B5EF4-FFF2-40B4-BE49-F238E27FC236}">
                  <a16:creationId xmlns:a16="http://schemas.microsoft.com/office/drawing/2014/main" id="{4344CBBC-5DFF-63E3-3739-E75A43DA840A}"/>
                </a:ext>
              </a:extLst>
            </p:cNvPr>
            <p:cNvSpPr/>
            <p:nvPr/>
          </p:nvSpPr>
          <p:spPr>
            <a:xfrm>
              <a:off x="7555141" y="2591174"/>
              <a:ext cx="370536" cy="637337"/>
            </a:xfrm>
            <a:prstGeom prst="arc">
              <a:avLst>
                <a:gd name="adj1" fmla="val 21222806"/>
                <a:gd name="adj2" fmla="val 463559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ea typeface="SimHei" pitchFamily="49" charset="-122"/>
              </a:endParaRPr>
            </a:p>
          </p:txBody>
        </p:sp>
        <p:sp>
          <p:nvSpPr>
            <p:cNvPr id="27" name="Arc 51">
              <a:extLst>
                <a:ext uri="{FF2B5EF4-FFF2-40B4-BE49-F238E27FC236}">
                  <a16:creationId xmlns:a16="http://schemas.microsoft.com/office/drawing/2014/main" id="{3BEB70C0-7D2D-4638-E293-2106EA4B28B4}"/>
                </a:ext>
              </a:extLst>
            </p:cNvPr>
            <p:cNvSpPr/>
            <p:nvPr/>
          </p:nvSpPr>
          <p:spPr>
            <a:xfrm flipH="1">
              <a:off x="8706501" y="2591174"/>
              <a:ext cx="370536" cy="637337"/>
            </a:xfrm>
            <a:prstGeom prst="arc">
              <a:avLst>
                <a:gd name="adj1" fmla="val 21222806"/>
                <a:gd name="adj2" fmla="val 463559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ea typeface="SimHei" pitchFamily="49" charset="-122"/>
              </a:endParaRPr>
            </a:p>
          </p:txBody>
        </p:sp>
        <p:sp>
          <p:nvSpPr>
            <p:cNvPr id="28" name="Arc 53">
              <a:extLst>
                <a:ext uri="{FF2B5EF4-FFF2-40B4-BE49-F238E27FC236}">
                  <a16:creationId xmlns:a16="http://schemas.microsoft.com/office/drawing/2014/main" id="{145AE340-F790-A811-96AC-7FD5C9484A70}"/>
                </a:ext>
              </a:extLst>
            </p:cNvPr>
            <p:cNvSpPr/>
            <p:nvPr/>
          </p:nvSpPr>
          <p:spPr>
            <a:xfrm flipH="1">
              <a:off x="9585437" y="2591174"/>
              <a:ext cx="370536" cy="637337"/>
            </a:xfrm>
            <a:prstGeom prst="arc">
              <a:avLst>
                <a:gd name="adj1" fmla="val 21222806"/>
                <a:gd name="adj2" fmla="val 463559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ea typeface="SimHei" pitchFamily="49" charset="-122"/>
              </a:endParaRPr>
            </a:p>
          </p:txBody>
        </p:sp>
        <p:sp>
          <p:nvSpPr>
            <p:cNvPr id="29" name="Arc 62">
              <a:extLst>
                <a:ext uri="{FF2B5EF4-FFF2-40B4-BE49-F238E27FC236}">
                  <a16:creationId xmlns:a16="http://schemas.microsoft.com/office/drawing/2014/main" id="{4B8B6AC4-BF45-BDFF-2A90-142F84400DC9}"/>
                </a:ext>
              </a:extLst>
            </p:cNvPr>
            <p:cNvSpPr/>
            <p:nvPr/>
          </p:nvSpPr>
          <p:spPr>
            <a:xfrm>
              <a:off x="6567011" y="2588555"/>
              <a:ext cx="370536" cy="637337"/>
            </a:xfrm>
            <a:prstGeom prst="arc">
              <a:avLst>
                <a:gd name="adj1" fmla="val 21222806"/>
                <a:gd name="adj2" fmla="val 463559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400">
                <a:ea typeface="SimHei" pitchFamily="49" charset="-122"/>
              </a:endParaRPr>
            </a:p>
          </p:txBody>
        </p:sp>
        <p:cxnSp>
          <p:nvCxnSpPr>
            <p:cNvPr id="30" name="直接连接符 283">
              <a:extLst>
                <a:ext uri="{FF2B5EF4-FFF2-40B4-BE49-F238E27FC236}">
                  <a16:creationId xmlns:a16="http://schemas.microsoft.com/office/drawing/2014/main" id="{FBF7E9EF-8D23-58F4-4D25-3833CD2B5AAF}"/>
                </a:ext>
              </a:extLst>
            </p:cNvPr>
            <p:cNvCxnSpPr/>
            <p:nvPr/>
          </p:nvCxnSpPr>
          <p:spPr>
            <a:xfrm>
              <a:off x="8667137" y="2028858"/>
              <a:ext cx="487905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267">
              <a:extLst>
                <a:ext uri="{FF2B5EF4-FFF2-40B4-BE49-F238E27FC236}">
                  <a16:creationId xmlns:a16="http://schemas.microsoft.com/office/drawing/2014/main" id="{B7FFBE03-E3F7-E7FB-D6B3-7E0C642299F9}"/>
                </a:ext>
              </a:extLst>
            </p:cNvPr>
            <p:cNvSpPr txBox="1"/>
            <p:nvPr/>
          </p:nvSpPr>
          <p:spPr>
            <a:xfrm>
              <a:off x="9663781" y="1539903"/>
              <a:ext cx="950555" cy="414391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DRAM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32" name="文本框 267">
              <a:extLst>
                <a:ext uri="{FF2B5EF4-FFF2-40B4-BE49-F238E27FC236}">
                  <a16:creationId xmlns:a16="http://schemas.microsoft.com/office/drawing/2014/main" id="{1FC91D8A-7312-F04F-A159-3C08071EDAB9}"/>
                </a:ext>
              </a:extLst>
            </p:cNvPr>
            <p:cNvSpPr txBox="1"/>
            <p:nvPr/>
          </p:nvSpPr>
          <p:spPr>
            <a:xfrm flipV="1">
              <a:off x="9244552" y="1820757"/>
              <a:ext cx="146615" cy="115251"/>
            </a:xfrm>
            <a:prstGeom prst="roundRect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33" name="文本框 267">
              <a:extLst>
                <a:ext uri="{FF2B5EF4-FFF2-40B4-BE49-F238E27FC236}">
                  <a16:creationId xmlns:a16="http://schemas.microsoft.com/office/drawing/2014/main" id="{9285A3B5-60F3-0D98-888D-EFE0A9ACA1ED}"/>
                </a:ext>
              </a:extLst>
            </p:cNvPr>
            <p:cNvSpPr txBox="1"/>
            <p:nvPr/>
          </p:nvSpPr>
          <p:spPr>
            <a:xfrm>
              <a:off x="9574492" y="1950820"/>
              <a:ext cx="1341355" cy="414391"/>
            </a:xfrm>
            <a:prstGeom prst="round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rgbClr val="C00000"/>
                  </a:solidFill>
                  <a:ea typeface="SimHei" pitchFamily="49" charset="-122"/>
                  <a:cs typeface="Calibri" panose="020F0502020204030204" pitchFamily="34" charset="0"/>
                </a:rPr>
                <a:t>Bounced</a:t>
              </a:r>
              <a:r>
                <a:rPr lang="zh-CN" altLang="en-US" sz="1600" dirty="0">
                  <a:solidFill>
                    <a:srgbClr val="C00000"/>
                  </a:solidFill>
                  <a:ea typeface="SimHei" pitchFamily="49" charset="-122"/>
                  <a:cs typeface="Calibri" panose="020F0502020204030204" pitchFamily="34" charset="0"/>
                </a:rPr>
                <a:t> </a:t>
              </a:r>
              <a:r>
                <a:rPr lang="en-US" altLang="zh-CN" sz="1600" dirty="0">
                  <a:solidFill>
                    <a:srgbClr val="C00000"/>
                  </a:solidFill>
                  <a:ea typeface="SimHei" pitchFamily="49" charset="-122"/>
                  <a:cs typeface="Calibri" panose="020F0502020204030204" pitchFamily="34" charset="0"/>
                </a:rPr>
                <a:t>Buffer</a:t>
              </a:r>
              <a:endParaRPr lang="zh-CN" altLang="en-US" sz="1600" dirty="0">
                <a:solidFill>
                  <a:srgbClr val="C00000"/>
                </a:solidFill>
                <a:ea typeface="SimHei" pitchFamily="49" charset="-122"/>
                <a:cs typeface="Calibri" panose="020F0502020204030204" pitchFamily="34" charset="0"/>
              </a:endParaRPr>
            </a:p>
          </p:txBody>
        </p:sp>
        <p:cxnSp>
          <p:nvCxnSpPr>
            <p:cNvPr id="34" name="直接连接符 259">
              <a:extLst>
                <a:ext uri="{FF2B5EF4-FFF2-40B4-BE49-F238E27FC236}">
                  <a16:creationId xmlns:a16="http://schemas.microsoft.com/office/drawing/2014/main" id="{5CB1AA4B-583C-5864-7A61-FB7C3815E396}"/>
                </a:ext>
              </a:extLst>
            </p:cNvPr>
            <p:cNvCxnSpPr/>
            <p:nvPr/>
          </p:nvCxnSpPr>
          <p:spPr>
            <a:xfrm flipH="1" flipV="1">
              <a:off x="9428312" y="1927220"/>
              <a:ext cx="238630" cy="111937"/>
            </a:xfrm>
            <a:prstGeom prst="line">
              <a:avLst/>
            </a:prstGeom>
            <a:ln w="9525">
              <a:solidFill>
                <a:srgbClr val="C00000"/>
              </a:solidFill>
              <a:prstDash val="soli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Graphic 332">
              <a:extLst>
                <a:ext uri="{FF2B5EF4-FFF2-40B4-BE49-F238E27FC236}">
                  <a16:creationId xmlns:a16="http://schemas.microsoft.com/office/drawing/2014/main" id="{6AB000F5-5626-18C4-4FF4-E4B983104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8972798" y="1727416"/>
              <a:ext cx="755453" cy="605293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E3C9D2C-3BAC-AE5D-B511-8F89510740E1}"/>
                </a:ext>
              </a:extLst>
            </p:cNvPr>
            <p:cNvSpPr txBox="1"/>
            <p:nvPr/>
          </p:nvSpPr>
          <p:spPr>
            <a:xfrm>
              <a:off x="7407701" y="1909879"/>
              <a:ext cx="415498" cy="58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</a:rPr>
                <a:t>①</a:t>
              </a:r>
              <a:endParaRPr kumimoji="1"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ED7961CE-2AAA-D1E6-FF8A-70CE19078762}"/>
                </a:ext>
              </a:extLst>
            </p:cNvPr>
            <p:cNvSpPr txBox="1"/>
            <p:nvPr/>
          </p:nvSpPr>
          <p:spPr>
            <a:xfrm>
              <a:off x="8733777" y="1982753"/>
              <a:ext cx="415498" cy="58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</a:rPr>
                <a:t>②</a:t>
              </a:r>
              <a:endParaRPr kumimoji="1"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8" name="文本框 267">
              <a:extLst>
                <a:ext uri="{FF2B5EF4-FFF2-40B4-BE49-F238E27FC236}">
                  <a16:creationId xmlns:a16="http://schemas.microsoft.com/office/drawing/2014/main" id="{A12AFF3B-B3F9-BA64-26A4-D8431BA68368}"/>
                </a:ext>
              </a:extLst>
            </p:cNvPr>
            <p:cNvSpPr txBox="1"/>
            <p:nvPr/>
          </p:nvSpPr>
          <p:spPr>
            <a:xfrm>
              <a:off x="6511237" y="3078458"/>
              <a:ext cx="764431" cy="5874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GPU</a:t>
              </a:r>
              <a:r>
                <a:rPr lang="en-US" altLang="zh-CN" sz="2000" baseline="-25000" dirty="0">
                  <a:ea typeface="SimHei" pitchFamily="49" charset="-122"/>
                  <a:cs typeface="Calibri" panose="020F0502020204030204" pitchFamily="34" charset="0"/>
                </a:rPr>
                <a:t>0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39" name="文本框 267">
              <a:extLst>
                <a:ext uri="{FF2B5EF4-FFF2-40B4-BE49-F238E27FC236}">
                  <a16:creationId xmlns:a16="http://schemas.microsoft.com/office/drawing/2014/main" id="{5F09F682-6A26-D7CD-ED92-A7340DD6623B}"/>
                </a:ext>
              </a:extLst>
            </p:cNvPr>
            <p:cNvSpPr txBox="1"/>
            <p:nvPr/>
          </p:nvSpPr>
          <p:spPr>
            <a:xfrm>
              <a:off x="7421218" y="3088331"/>
              <a:ext cx="764431" cy="5874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GPU</a:t>
              </a:r>
              <a:r>
                <a:rPr lang="en-US" altLang="zh-CN" sz="2000" baseline="-25000" dirty="0">
                  <a:ea typeface="SimHei" pitchFamily="49" charset="-122"/>
                  <a:cs typeface="Calibri" panose="020F0502020204030204" pitchFamily="34" charset="0"/>
                </a:rPr>
                <a:t>1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40" name="文本框 267">
              <a:extLst>
                <a:ext uri="{FF2B5EF4-FFF2-40B4-BE49-F238E27FC236}">
                  <a16:creationId xmlns:a16="http://schemas.microsoft.com/office/drawing/2014/main" id="{900064FC-1812-4F0F-51A0-BC2060A3D343}"/>
                </a:ext>
              </a:extLst>
            </p:cNvPr>
            <p:cNvSpPr txBox="1"/>
            <p:nvPr/>
          </p:nvSpPr>
          <p:spPr>
            <a:xfrm>
              <a:off x="8339018" y="3091114"/>
              <a:ext cx="764431" cy="5874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GPU</a:t>
              </a:r>
              <a:r>
                <a:rPr lang="en-US" altLang="zh-CN" sz="2000" baseline="-25000" dirty="0">
                  <a:ea typeface="SimHei" pitchFamily="49" charset="-122"/>
                  <a:cs typeface="Calibri" panose="020F0502020204030204" pitchFamily="34" charset="0"/>
                </a:rPr>
                <a:t>2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41" name="文本框 267">
              <a:extLst>
                <a:ext uri="{FF2B5EF4-FFF2-40B4-BE49-F238E27FC236}">
                  <a16:creationId xmlns:a16="http://schemas.microsoft.com/office/drawing/2014/main" id="{84A064C7-22A0-0AC3-2CCC-19BD9C584D50}"/>
                </a:ext>
              </a:extLst>
            </p:cNvPr>
            <p:cNvSpPr txBox="1"/>
            <p:nvPr/>
          </p:nvSpPr>
          <p:spPr>
            <a:xfrm>
              <a:off x="9247008" y="3086357"/>
              <a:ext cx="764431" cy="5874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000" dirty="0">
                  <a:ea typeface="SimHei" pitchFamily="49" charset="-122"/>
                  <a:cs typeface="Calibri" panose="020F0502020204030204" pitchFamily="34" charset="0"/>
                </a:rPr>
                <a:t>GPU</a:t>
              </a:r>
              <a:r>
                <a:rPr lang="en-US" altLang="zh-CN" sz="2000" baseline="-25000" dirty="0">
                  <a:ea typeface="SimHei" pitchFamily="49" charset="-122"/>
                  <a:cs typeface="Calibri" panose="020F0502020204030204" pitchFamily="34" charset="0"/>
                </a:rPr>
                <a:t>3</a:t>
              </a:r>
              <a:endParaRPr lang="zh-CN" altLang="en-US" sz="2000" dirty="0">
                <a:ea typeface="SimHei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91C18C84-C1EA-A6E0-92C9-F2E9B8DC63BC}"/>
                </a:ext>
              </a:extLst>
            </p:cNvPr>
            <p:cNvSpPr/>
            <p:nvPr/>
          </p:nvSpPr>
          <p:spPr>
            <a:xfrm>
              <a:off x="7149778" y="1806300"/>
              <a:ext cx="2005264" cy="1422211"/>
            </a:xfrm>
            <a:custGeom>
              <a:avLst/>
              <a:gdLst>
                <a:gd name="connsiteX0" fmla="*/ 603250 w 603250"/>
                <a:gd name="connsiteY0" fmla="*/ 0 h 533400"/>
                <a:gd name="connsiteX1" fmla="*/ 327025 w 603250"/>
                <a:gd name="connsiteY1" fmla="*/ 60325 h 533400"/>
                <a:gd name="connsiteX2" fmla="*/ 136525 w 603250"/>
                <a:gd name="connsiteY2" fmla="*/ 320675 h 533400"/>
                <a:gd name="connsiteX3" fmla="*/ 0 w 603250"/>
                <a:gd name="connsiteY3" fmla="*/ 533400 h 533400"/>
                <a:gd name="connsiteX4" fmla="*/ 0 w 603250"/>
                <a:gd name="connsiteY4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250" h="533400">
                  <a:moveTo>
                    <a:pt x="603250" y="0"/>
                  </a:moveTo>
                  <a:cubicBezTo>
                    <a:pt x="504031" y="3439"/>
                    <a:pt x="404813" y="6879"/>
                    <a:pt x="327025" y="60325"/>
                  </a:cubicBezTo>
                  <a:cubicBezTo>
                    <a:pt x="249237" y="113771"/>
                    <a:pt x="191029" y="241829"/>
                    <a:pt x="136525" y="320675"/>
                  </a:cubicBezTo>
                  <a:cubicBezTo>
                    <a:pt x="82021" y="399521"/>
                    <a:pt x="0" y="533400"/>
                    <a:pt x="0" y="533400"/>
                  </a:cubicBezTo>
                  <a:lnTo>
                    <a:pt x="0" y="53340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triangle"/>
              <a:tailEnd type="non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ea typeface="SimHei" pitchFamily="49" charset="-122"/>
              </a:endParaRPr>
            </a:p>
          </p:txBody>
        </p:sp>
        <p:sp>
          <p:nvSpPr>
            <p:cNvPr id="43" name="Freeform 355">
              <a:extLst>
                <a:ext uri="{FF2B5EF4-FFF2-40B4-BE49-F238E27FC236}">
                  <a16:creationId xmlns:a16="http://schemas.microsoft.com/office/drawing/2014/main" id="{E7B233EF-3934-0C1B-8FB1-0D0EF40A9F98}"/>
                </a:ext>
              </a:extLst>
            </p:cNvPr>
            <p:cNvSpPr/>
            <p:nvPr/>
          </p:nvSpPr>
          <p:spPr>
            <a:xfrm>
              <a:off x="7829724" y="1917052"/>
              <a:ext cx="1248102" cy="1338822"/>
            </a:xfrm>
            <a:custGeom>
              <a:avLst/>
              <a:gdLst>
                <a:gd name="connsiteX0" fmla="*/ 476250 w 476250"/>
                <a:gd name="connsiteY0" fmla="*/ 0 h 520700"/>
                <a:gd name="connsiteX1" fmla="*/ 257175 w 476250"/>
                <a:gd name="connsiteY1" fmla="*/ 79375 h 520700"/>
                <a:gd name="connsiteX2" fmla="*/ 171450 w 476250"/>
                <a:gd name="connsiteY2" fmla="*/ 304800 h 520700"/>
                <a:gd name="connsiteX3" fmla="*/ 0 w 476250"/>
                <a:gd name="connsiteY3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520700">
                  <a:moveTo>
                    <a:pt x="476250" y="0"/>
                  </a:moveTo>
                  <a:cubicBezTo>
                    <a:pt x="392112" y="14287"/>
                    <a:pt x="307975" y="28575"/>
                    <a:pt x="257175" y="79375"/>
                  </a:cubicBezTo>
                  <a:cubicBezTo>
                    <a:pt x="206375" y="130175"/>
                    <a:pt x="214312" y="231246"/>
                    <a:pt x="171450" y="304800"/>
                  </a:cubicBezTo>
                  <a:cubicBezTo>
                    <a:pt x="128587" y="378354"/>
                    <a:pt x="64293" y="449527"/>
                    <a:pt x="0" y="5207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stealth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ea typeface="SimHei" pitchFamily="49" charset="-122"/>
              </a:endParaRPr>
            </a:p>
          </p:txBody>
        </p:sp>
      </p:grpSp>
      <p:cxnSp>
        <p:nvCxnSpPr>
          <p:cNvPr id="44" name="直接连接符 154">
            <a:extLst>
              <a:ext uri="{FF2B5EF4-FFF2-40B4-BE49-F238E27FC236}">
                <a16:creationId xmlns:a16="http://schemas.microsoft.com/office/drawing/2014/main" id="{10D336E9-500D-AA93-CBAA-FA9642BEE3A4}"/>
              </a:ext>
            </a:extLst>
          </p:cNvPr>
          <p:cNvCxnSpPr>
            <a:cxnSpLocks/>
          </p:cNvCxnSpPr>
          <p:nvPr/>
        </p:nvCxnSpPr>
        <p:spPr>
          <a:xfrm>
            <a:off x="6010262" y="1991861"/>
            <a:ext cx="0" cy="469132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">
            <a:extLst>
              <a:ext uri="{FF2B5EF4-FFF2-40B4-BE49-F238E27FC236}">
                <a16:creationId xmlns:a16="http://schemas.microsoft.com/office/drawing/2014/main" id="{EE84B48D-FCAA-2AFA-2FF9-75B7F5AC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1627" y="2052498"/>
            <a:ext cx="1451067" cy="7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61ED33-63BE-3D45-BC2E-267ED967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3" y="2161530"/>
            <a:ext cx="1456708" cy="7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0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">
      <a:majorFont>
        <a:latin typeface="Gill Sans"/>
        <a:ea typeface="黑体"/>
        <a:cs typeface=""/>
      </a:majorFont>
      <a:minorFont>
        <a:latin typeface="Gill San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27324</TotalTime>
  <Words>2766</Words>
  <Application>Microsoft Macintosh PowerPoint</Application>
  <PresentationFormat>宽屏</PresentationFormat>
  <Paragraphs>759</Paragraphs>
  <Slides>31</Slides>
  <Notes>29</Notes>
  <HiddenSlides>3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黑体</vt:lpstr>
      <vt:lpstr>黑体</vt:lpstr>
      <vt:lpstr>KaiTi</vt:lpstr>
      <vt:lpstr>Carlito</vt:lpstr>
      <vt:lpstr>Arial</vt:lpstr>
      <vt:lpstr>Calibri</vt:lpstr>
      <vt:lpstr>Cambria Math</vt:lpstr>
      <vt:lpstr>Gill Sans</vt:lpstr>
      <vt:lpstr>Gill Sans Light</vt:lpstr>
      <vt:lpstr>Gill Sans Light</vt:lpstr>
      <vt:lpstr>Gill Sans SemiBold</vt:lpstr>
      <vt:lpstr>Gill Sans SemiBold</vt:lpstr>
      <vt:lpstr>GillSans-Bold</vt:lpstr>
      <vt:lpstr>Times New Roman</vt:lpstr>
      <vt:lpstr>Wingdings</vt:lpstr>
      <vt:lpstr>Office 主题​​</vt:lpstr>
      <vt:lpstr>1_Office 主题​​</vt:lpstr>
      <vt:lpstr>Frugal: Efficient and Economic Embedding Model Training with Commodity GPUs</vt:lpstr>
      <vt:lpstr>Background: Embedding Models</vt:lpstr>
      <vt:lpstr>Background: Embedding Models</vt:lpstr>
      <vt:lpstr>Background: EMB model training with multi-GPU caching</vt:lpstr>
      <vt:lpstr>Motivation: Commodity GPUs</vt:lpstr>
      <vt:lpstr>Motivation: EMB Model Training on Commodity GPUs</vt:lpstr>
      <vt:lpstr>Analysis: EMB Model Training on Commodity GPUs</vt:lpstr>
      <vt:lpstr>Analysis: EMB Model Training on Commodity GPUs</vt:lpstr>
      <vt:lpstr>Root Cause: Poor communication of commodity GPUs</vt:lpstr>
      <vt:lpstr>PowerPoint 演示文稿</vt:lpstr>
      <vt:lpstr>Analysis: EMB Model Training on Commodity GPUs</vt:lpstr>
      <vt:lpstr>Frugal: Key Idea</vt:lpstr>
      <vt:lpstr>Frugal: Key Idea</vt:lpstr>
      <vt:lpstr>Frugal: Key Idea</vt:lpstr>
      <vt:lpstr>Frugal Architecture</vt:lpstr>
      <vt:lpstr>Design 1: Priority-based Proactively Flushing</vt:lpstr>
      <vt:lpstr>Design II: Parallel Flushing</vt:lpstr>
      <vt:lpstr>Design II: Parallel Flushing</vt:lpstr>
      <vt:lpstr>Design II: Parallel Flushing</vt:lpstr>
      <vt:lpstr>Design II: Parallel Flushing</vt:lpstr>
      <vt:lpstr>Frugal Implementation</vt:lpstr>
      <vt:lpstr>Experimental setup</vt:lpstr>
      <vt:lpstr>Experimental setup</vt:lpstr>
      <vt:lpstr>Competitor Systems</vt:lpstr>
      <vt:lpstr>Overall performance: Knowledge Graph</vt:lpstr>
      <vt:lpstr>Overall performance: Recommendation Model</vt:lpstr>
      <vt:lpstr>Effect of Priority-based Proactively Flushing</vt:lpstr>
      <vt:lpstr>Cost efficiency of Frugal</vt:lpstr>
      <vt:lpstr>Conclusion</vt:lpstr>
      <vt:lpstr>Backup: All-to-all comm. in multi-GPU caching</vt:lpstr>
      <vt:lpstr>PowerPoint 演示文稿</vt:lpstr>
    </vt:vector>
  </TitlesOfParts>
  <Manager/>
  <Company>Tsinghua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Qing Wang</dc:creator>
  <cp:keywords/>
  <dc:description/>
  <cp:lastModifiedBy>xieminhui</cp:lastModifiedBy>
  <cp:revision>4600</cp:revision>
  <dcterms:created xsi:type="dcterms:W3CDTF">2021-01-04T07:07:16Z</dcterms:created>
  <dcterms:modified xsi:type="dcterms:W3CDTF">2025-04-06T14:55:03Z</dcterms:modified>
  <cp:category/>
</cp:coreProperties>
</file>